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8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00F05-E786-4804-8189-ACC7F3E45CD1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1B9C4-7C5D-4719-89A7-48410A960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5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2SlD29DJ1w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Wayne </a:t>
            </a:r>
            <a:r>
              <a:rPr lang="en-US" dirty="0" err="1" smtClean="0"/>
              <a:t>brady</a:t>
            </a:r>
            <a:r>
              <a:rPr lang="en-US" dirty="0" smtClean="0"/>
              <a:t> for periods 7,8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1B9C4-7C5D-4719-89A7-48410A960A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84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https://www.youtube.com/watch?v=mEVA0T7QR1E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1B9C4-7C5D-4719-89A7-48410A960A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90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https://www.youtube.com/watch?v=3Q1Vy1Fq2lA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1B9C4-7C5D-4719-89A7-48410A960A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5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  <a:hlinkClick r:id="rId3"/>
              </a:rPr>
              <a:t>http://www.youtube.com/watch?v=Z2SlD29DJ1w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1B9C4-7C5D-4719-89A7-48410A960A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3647-8207-4B99-A1BF-80BE8A784733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1B5C31-A91D-4498-A467-FEC21FA2AA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3647-8207-4B99-A1BF-80BE8A784733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5C31-A91D-4498-A467-FEC21FA2A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3647-8207-4B99-A1BF-80BE8A784733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5C31-A91D-4498-A467-FEC21FA2A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3647-8207-4B99-A1BF-80BE8A784733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5C31-A91D-4498-A467-FEC21FA2A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3647-8207-4B99-A1BF-80BE8A784733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5C31-A91D-4498-A467-FEC21FA2AA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3647-8207-4B99-A1BF-80BE8A784733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5C31-A91D-4498-A467-FEC21FA2AA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3647-8207-4B99-A1BF-80BE8A784733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5C31-A91D-4498-A467-FEC21FA2AA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3647-8207-4B99-A1BF-80BE8A784733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5C31-A91D-4498-A467-FEC21FA2A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3647-8207-4B99-A1BF-80BE8A784733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5C31-A91D-4498-A467-FEC21FA2A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3647-8207-4B99-A1BF-80BE8A784733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5C31-A91D-4498-A467-FEC21FA2A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3647-8207-4B99-A1BF-80BE8A784733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5C31-A91D-4498-A467-FEC21FA2A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BC53647-8207-4B99-A1BF-80BE8A784733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01B5C31-A91D-4498-A467-FEC21FA2AA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EVA0T7QR1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Q1Vy1Fq2l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 5 Less 2 Mental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examine mental illness by reviewing the types of mental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7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Schizophrenia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schizophrenia</a:t>
            </a:r>
          </a:p>
          <a:p>
            <a:pPr lvl="1"/>
            <a:r>
              <a:rPr lang="en-US" dirty="0" smtClean="0"/>
              <a:t>A mental disorder in which a person looses contact with </a:t>
            </a:r>
            <a:r>
              <a:rPr lang="en-US" dirty="0" smtClean="0">
                <a:solidFill>
                  <a:srgbClr val="FF0000"/>
                </a:solidFill>
              </a:rPr>
              <a:t>reality</a:t>
            </a:r>
          </a:p>
          <a:p>
            <a:pPr lvl="0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Symptoms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Delusions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hallucinations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and thought disorders</a:t>
            </a:r>
          </a:p>
          <a:p>
            <a:pPr lvl="0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Treatment</a:t>
            </a:r>
          </a:p>
          <a:p>
            <a:pPr lvl="1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Professional help and </a:t>
            </a:r>
            <a:r>
              <a:rPr lang="en-US" dirty="0" smtClean="0">
                <a:solidFill>
                  <a:srgbClr val="FF0000"/>
                </a:solidFill>
              </a:rPr>
              <a:t>medication</a:t>
            </a:r>
          </a:p>
          <a:p>
            <a:pPr lvl="1"/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075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Teens with personality disorders are unable to regulate emotions</a:t>
            </a:r>
          </a:p>
          <a:p>
            <a:r>
              <a:rPr lang="en-US" dirty="0" smtClean="0"/>
              <a:t>Examples: </a:t>
            </a:r>
            <a:r>
              <a:rPr lang="en-US" dirty="0" smtClean="0">
                <a:solidFill>
                  <a:srgbClr val="FF0000"/>
                </a:solidFill>
              </a:rPr>
              <a:t>Borderline</a:t>
            </a:r>
            <a:r>
              <a:rPr lang="en-US" dirty="0" smtClean="0"/>
              <a:t> personality disorder, </a:t>
            </a:r>
            <a:r>
              <a:rPr lang="en-US" dirty="0" smtClean="0">
                <a:solidFill>
                  <a:srgbClr val="FF0000"/>
                </a:solidFill>
              </a:rPr>
              <a:t>antisocial</a:t>
            </a:r>
            <a:r>
              <a:rPr lang="en-US" dirty="0" smtClean="0"/>
              <a:t> personality disorder, </a:t>
            </a:r>
            <a:r>
              <a:rPr lang="en-US" dirty="0" smtClean="0">
                <a:solidFill>
                  <a:srgbClr val="FF0000"/>
                </a:solidFill>
              </a:rPr>
              <a:t>narcissistic</a:t>
            </a:r>
            <a:r>
              <a:rPr lang="en-US" dirty="0" smtClean="0"/>
              <a:t> personality disorder,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Causes unknown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9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Help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 5 Lesson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5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Teens should seek help if they experience the following: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Feeling trapped or worrying all the time</a:t>
            </a:r>
          </a:p>
          <a:p>
            <a:r>
              <a:rPr lang="en-US" dirty="0" smtClean="0"/>
              <a:t>Feelings that affect sleep, eating habits, school work, job performance, or relationships</a:t>
            </a:r>
          </a:p>
          <a:p>
            <a:r>
              <a:rPr lang="en-US" dirty="0" smtClean="0"/>
              <a:t>Becoming involved with alcohol or other drugs</a:t>
            </a:r>
          </a:p>
          <a:p>
            <a:r>
              <a:rPr lang="en-US" dirty="0" smtClean="0"/>
              <a:t>Becoming increasingly aggressive, violent, or reckless</a:t>
            </a:r>
          </a:p>
          <a:p>
            <a:r>
              <a:rPr lang="en-US" dirty="0" smtClean="0"/>
              <a:t>Why do you think teens are reluctant to get help?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8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benefits of treatment encourage people to overcome a reluctance to get help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2231"/>
            <a:ext cx="8229600" cy="4053932"/>
          </a:xfrm>
        </p:spPr>
        <p:txBody>
          <a:bodyPr>
            <a:normAutofit/>
          </a:bodyPr>
          <a:lstStyle/>
          <a:p>
            <a:r>
              <a:rPr lang="en-US" dirty="0" smtClean="0"/>
              <a:t>Asking for help is a sign of inner strength. It show responsibility for ones own wellness.</a:t>
            </a:r>
          </a:p>
          <a:p>
            <a:r>
              <a:rPr lang="en-US" dirty="0" smtClean="0"/>
              <a:t>Serious disorders, compulsions, and addictions are complex and require professional intervention.</a:t>
            </a:r>
          </a:p>
          <a:p>
            <a:r>
              <a:rPr lang="en-US" dirty="0" smtClean="0"/>
              <a:t>Sharing your thoughts with an objective, helpful individual can be a great relief</a:t>
            </a:r>
          </a:p>
          <a:p>
            <a:r>
              <a:rPr lang="en-US" dirty="0" smtClean="0"/>
              <a:t>Financial help to pay for care may be available</a:t>
            </a:r>
          </a:p>
        </p:txBody>
      </p:sp>
    </p:spTree>
    <p:extLst>
      <p:ext uri="{BB962C8B-B14F-4D97-AF65-F5344CB8AC3E}">
        <p14:creationId xmlns:p14="http://schemas.microsoft.com/office/powerpoint/2010/main" val="328002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go for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Counselor</a:t>
            </a:r>
          </a:p>
          <a:p>
            <a:pPr lvl="1"/>
            <a:r>
              <a:rPr lang="en-US" sz="2400" dirty="0" smtClean="0"/>
              <a:t>a professional who handles personal and educational matters</a:t>
            </a:r>
          </a:p>
          <a:p>
            <a:r>
              <a:rPr lang="en-US" dirty="0" smtClean="0"/>
              <a:t>School psychologist</a:t>
            </a:r>
          </a:p>
          <a:p>
            <a:pPr lvl="1"/>
            <a:r>
              <a:rPr lang="en-US" sz="2400" dirty="0" smtClean="0"/>
              <a:t>A professional who specializes in the assessment of learning, emotional, and behavioral problems of school children</a:t>
            </a:r>
          </a:p>
          <a:p>
            <a:r>
              <a:rPr lang="en-US" dirty="0" smtClean="0"/>
              <a:t>Psychiatrist</a:t>
            </a:r>
          </a:p>
          <a:p>
            <a:pPr lvl="1"/>
            <a:r>
              <a:rPr lang="en-US" sz="2400" dirty="0" smtClean="0"/>
              <a:t>A physician who diagnoses and treats mental disorders and can provide medications</a:t>
            </a:r>
          </a:p>
        </p:txBody>
      </p:sp>
    </p:spTree>
    <p:extLst>
      <p:ext uri="{BB962C8B-B14F-4D97-AF65-F5344CB8AC3E}">
        <p14:creationId xmlns:p14="http://schemas.microsoft.com/office/powerpoint/2010/main" val="355299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go for help,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Neurologist</a:t>
            </a:r>
          </a:p>
          <a:p>
            <a:pPr lvl="1"/>
            <a:r>
              <a:rPr lang="en-US" sz="2000" dirty="0" smtClean="0"/>
              <a:t>A physician who specializes in physical disorders of the brain and nervous system</a:t>
            </a:r>
          </a:p>
          <a:p>
            <a:r>
              <a:rPr lang="en-US" sz="2000" dirty="0" smtClean="0"/>
              <a:t>Clinical psychologist</a:t>
            </a:r>
          </a:p>
          <a:p>
            <a:pPr lvl="1"/>
            <a:r>
              <a:rPr lang="en-US" sz="2000" dirty="0" smtClean="0"/>
              <a:t>A professional who diagnosis and treats emotional and behavioral disorders with counseling. Some can prescribe medications</a:t>
            </a:r>
          </a:p>
          <a:p>
            <a:r>
              <a:rPr lang="en-US" sz="2000" dirty="0" smtClean="0"/>
              <a:t>Psychiatric social worker</a:t>
            </a:r>
          </a:p>
          <a:p>
            <a:pPr lvl="1"/>
            <a:r>
              <a:rPr lang="en-US" sz="2000" dirty="0" smtClean="0"/>
              <a:t>A professional who provides guidance and treatment for emotional problems in a hospital, mental health clinic, or family service agency.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3293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Psychotherapy</a:t>
            </a:r>
          </a:p>
          <a:p>
            <a:pPr lvl="1"/>
            <a:r>
              <a:rPr lang="en-US" sz="2000" dirty="0" smtClean="0"/>
              <a:t>An ongoing dialogue between a patient and a mental health professional</a:t>
            </a:r>
          </a:p>
          <a:p>
            <a:r>
              <a:rPr lang="en-US" sz="2000" dirty="0" smtClean="0"/>
              <a:t>Behavior Therapy</a:t>
            </a:r>
          </a:p>
          <a:p>
            <a:pPr lvl="1"/>
            <a:r>
              <a:rPr lang="en-US" sz="2000" dirty="0" smtClean="0"/>
              <a:t>A treatment process that focuses on changing unwanted behaviors through rewards and reinforcements.</a:t>
            </a:r>
          </a:p>
          <a:p>
            <a:r>
              <a:rPr lang="en-US" sz="2000" dirty="0" smtClean="0"/>
              <a:t>Cognitive Therapy</a:t>
            </a:r>
          </a:p>
          <a:p>
            <a:pPr lvl="1"/>
            <a:r>
              <a:rPr lang="en-US" sz="2000" dirty="0" smtClean="0"/>
              <a:t>A treatment method designed to identify and correct distorted thinking patterns that can lead to feelings and behaviors that may be troublesome, self-defeating, or self-destructive.</a:t>
            </a:r>
          </a:p>
        </p:txBody>
      </p:sp>
    </p:spTree>
    <p:extLst>
      <p:ext uri="{BB962C8B-B14F-4D97-AF65-F5344CB8AC3E}">
        <p14:creationId xmlns:p14="http://schemas.microsoft.com/office/powerpoint/2010/main" val="56232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Methods,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Family Therapy</a:t>
            </a:r>
          </a:p>
          <a:p>
            <a:pPr lvl="1"/>
            <a:r>
              <a:rPr lang="en-US" sz="2000" dirty="0" smtClean="0"/>
              <a:t>Focuses on helping the family function in more positive and constructive ways by exploring patterns in communication and providing support and education.</a:t>
            </a:r>
          </a:p>
          <a:p>
            <a:r>
              <a:rPr lang="en-US" sz="2000" dirty="0" smtClean="0"/>
              <a:t>Group Therapy</a:t>
            </a:r>
          </a:p>
          <a:p>
            <a:pPr lvl="1"/>
            <a:r>
              <a:rPr lang="en-US" sz="2000" dirty="0" smtClean="0"/>
              <a:t>Treating a group of people who have similar problems and who meet regularly with a trained counselor.</a:t>
            </a:r>
          </a:p>
          <a:p>
            <a:r>
              <a:rPr lang="en-US" sz="2000" dirty="0" smtClean="0"/>
              <a:t>Drug Therapy</a:t>
            </a:r>
          </a:p>
          <a:p>
            <a:pPr lvl="1"/>
            <a:r>
              <a:rPr lang="en-US" sz="2000" dirty="0" smtClean="0"/>
              <a:t>The use of medications to treat or reduce the symptoms of a mental disorder.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19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Main Idea 1: Mental disorders are medical conditions that require </a:t>
            </a:r>
            <a:r>
              <a:rPr lang="en-US" sz="2800" dirty="0" smtClean="0">
                <a:solidFill>
                  <a:srgbClr val="FF0000"/>
                </a:solidFill>
              </a:rPr>
              <a:t>diagnosis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treatment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Mental Disorder</a:t>
            </a:r>
          </a:p>
          <a:p>
            <a:pPr lvl="1"/>
            <a:r>
              <a:rPr lang="en-US" dirty="0" smtClean="0"/>
              <a:t>An illness of the mind that can affect the thoughts, feelings and behaviors of a person, preventing him or her from leading a happy, healthful and </a:t>
            </a:r>
            <a:r>
              <a:rPr lang="en-US" dirty="0" smtClean="0">
                <a:solidFill>
                  <a:srgbClr val="FF0000"/>
                </a:solidFill>
              </a:rPr>
              <a:t>productive</a:t>
            </a:r>
            <a:r>
              <a:rPr lang="en-US" dirty="0" smtClean="0"/>
              <a:t> life.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</a:rPr>
              <a:t>Define 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Stigma</a:t>
            </a:r>
          </a:p>
          <a:p>
            <a:pPr lvl="1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A mark of </a:t>
            </a:r>
            <a:r>
              <a:rPr lang="en-US" dirty="0" smtClean="0">
                <a:solidFill>
                  <a:srgbClr val="FF0000"/>
                </a:solidFill>
              </a:rPr>
              <a:t>shame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or disapproval that results in an individual being shunned or rejected by others</a:t>
            </a:r>
          </a:p>
          <a:p>
            <a:pPr lvl="1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Learning about mental and emotional problems will help erase the stigma associated with these disorders, and will help encourage people to seek medical help early. </a:t>
            </a:r>
          </a:p>
          <a:p>
            <a:pPr lvl="2"/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98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Mental Disorder Stigmas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ms sans serif, geneva, helvtica"/>
              </a:rPr>
              <a:t>People with severe mental illness, like schizophrenia, are usually dangerous and </a:t>
            </a:r>
            <a:r>
              <a:rPr lang="en-US" dirty="0" smtClean="0">
                <a:latin typeface="ms sans serif, geneva, helvtica"/>
              </a:rPr>
              <a:t>violent</a:t>
            </a:r>
          </a:p>
          <a:p>
            <a:pPr lvl="1"/>
            <a:r>
              <a:rPr lang="en-US" dirty="0" smtClean="0">
                <a:latin typeface="ms sans serif, geneva, helvtica"/>
              </a:rPr>
              <a:t>Fact</a:t>
            </a:r>
            <a:r>
              <a:rPr lang="en-US" dirty="0">
                <a:latin typeface="ms sans serif, geneva, helvtica"/>
              </a:rPr>
              <a:t>: Statistics show that the incidence of violence in people who have a brain disorder is not much higher than it is in the general population. Those suffering from a psychosis such as schizophrenia are more often frightened, confused and despairing than </a:t>
            </a:r>
            <a:r>
              <a:rPr lang="en-US" dirty="0" smtClean="0">
                <a:latin typeface="ms sans serif, geneva, helvtica"/>
              </a:rPr>
              <a:t>violent.</a:t>
            </a:r>
          </a:p>
          <a:p>
            <a:pPr lvl="0"/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latin typeface="ms sans serif, geneva, helvtica"/>
              </a:rPr>
              <a:t>Depression results from a personality weakness or character flaw, and people who are depressed could just snap out of 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ms sans serif, geneva, helvtica"/>
              </a:rPr>
              <a:t>it</a:t>
            </a:r>
            <a:endParaRPr lang="en-US" dirty="0">
              <a:latin typeface="ms sans serif, geneva, helvtica"/>
            </a:endParaRPr>
          </a:p>
          <a:p>
            <a:pPr lvl="1"/>
            <a:r>
              <a:rPr lang="en-US" dirty="0">
                <a:latin typeface="ms sans serif, geneva, helvtica"/>
              </a:rPr>
              <a:t>Fact: Depression has nothing to do with being lazy or weak. It results from changes in brain chemistry or brain function, and medication and/or psychotherapy often help people to recover.</a:t>
            </a:r>
            <a:br>
              <a:rPr lang="en-US" dirty="0">
                <a:latin typeface="ms sans serif, geneva, helvtica"/>
              </a:rPr>
            </a:br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ms sans serif, geneva, helvtica"/>
            </a:endParaRPr>
          </a:p>
        </p:txBody>
      </p:sp>
    </p:spTree>
    <p:extLst>
      <p:ext uri="{BB962C8B-B14F-4D97-AF65-F5344CB8AC3E}">
        <p14:creationId xmlns:p14="http://schemas.microsoft.com/office/powerpoint/2010/main" val="297083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Main Idea 2: Mental Disorders can be identified by their </a:t>
            </a:r>
            <a:r>
              <a:rPr lang="en-US" sz="2800" dirty="0" smtClean="0">
                <a:solidFill>
                  <a:srgbClr val="FF0000"/>
                </a:solidFill>
              </a:rPr>
              <a:t>symptoms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Anxiety Disorder</a:t>
            </a:r>
          </a:p>
          <a:p>
            <a:pPr lvl="1"/>
            <a:r>
              <a:rPr lang="en-US" dirty="0" smtClean="0"/>
              <a:t>A condition in which real or imagined </a:t>
            </a:r>
            <a:r>
              <a:rPr lang="en-US" dirty="0" smtClean="0">
                <a:solidFill>
                  <a:srgbClr val="FF0000"/>
                </a:solidFill>
              </a:rPr>
              <a:t>fears</a:t>
            </a:r>
            <a:r>
              <a:rPr lang="en-US" dirty="0" smtClean="0"/>
              <a:t> are difficult to control. </a:t>
            </a:r>
            <a:endParaRPr lang="en-US" dirty="0"/>
          </a:p>
          <a:p>
            <a:pPr lvl="1"/>
            <a:r>
              <a:rPr lang="en-US" dirty="0" smtClean="0"/>
              <a:t>Approximately 13 percent of children between the ages of 9 and 17 experience an anxiety disorder each year.</a:t>
            </a:r>
          </a:p>
        </p:txBody>
      </p:sp>
    </p:spTree>
    <p:extLst>
      <p:ext uri="{BB962C8B-B14F-4D97-AF65-F5344CB8AC3E}">
        <p14:creationId xmlns:p14="http://schemas.microsoft.com/office/powerpoint/2010/main" val="294740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Types of Anxiety Disorders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Phobia</a:t>
            </a:r>
          </a:p>
          <a:p>
            <a:pPr lvl="1"/>
            <a:r>
              <a:rPr lang="en-US" dirty="0" smtClean="0"/>
              <a:t>A strong, irrational fear of something </a:t>
            </a:r>
            <a:r>
              <a:rPr lang="en-US" dirty="0" smtClean="0">
                <a:solidFill>
                  <a:srgbClr val="FF0000"/>
                </a:solidFill>
              </a:rPr>
              <a:t>specific</a:t>
            </a:r>
            <a:r>
              <a:rPr lang="en-US" dirty="0" smtClean="0"/>
              <a:t>, such as heights or social situations </a:t>
            </a:r>
          </a:p>
          <a:p>
            <a:pPr lvl="0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Obsessive Compulsive Disorder</a:t>
            </a:r>
          </a:p>
          <a:p>
            <a:pPr lvl="1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Persistent thoughts, fears, or urges (obsessions) leading to uncontrolled </a:t>
            </a:r>
            <a:r>
              <a:rPr lang="en-US" dirty="0" smtClean="0">
                <a:solidFill>
                  <a:srgbClr val="FF0000"/>
                </a:solidFill>
              </a:rPr>
              <a:t>repetitive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behaviors (compulsions). </a:t>
            </a:r>
          </a:p>
          <a:p>
            <a:pPr lvl="0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Panic Disorder</a:t>
            </a:r>
          </a:p>
          <a:p>
            <a:pPr lvl="1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Attacks of sudden, unexplained feelings of </a:t>
            </a:r>
            <a:r>
              <a:rPr lang="en-US" dirty="0" smtClean="0">
                <a:solidFill>
                  <a:srgbClr val="FF0000"/>
                </a:solidFill>
              </a:rPr>
              <a:t>terror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. “Panic attacks” are accompanied by trembling, increased heart rate, shortness of breath or dizziness. (ex. </a:t>
            </a:r>
          </a:p>
          <a:p>
            <a:pPr lvl="0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Post Traumatic Stress Syndrome (PTSD)</a:t>
            </a:r>
          </a:p>
          <a:p>
            <a:pPr lvl="1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A condition that may develop after exposure to a </a:t>
            </a:r>
            <a:r>
              <a:rPr lang="en-US" dirty="0" smtClean="0">
                <a:solidFill>
                  <a:srgbClr val="FF0000"/>
                </a:solidFill>
              </a:rPr>
              <a:t>terrifying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event. Symptoms include flashbacks, nightmares, emotional numbness, guilt, sleeplessness, and problems 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</a:rPr>
              <a:t>concentrating 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hlinkClick r:id="rId3"/>
              </a:rPr>
              <a:t>http://www.youtube.com/watch?v=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  <a:hlinkClick r:id="rId3"/>
              </a:rPr>
              <a:t>mEVA0T7QR1E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</a:p>
          <a:p>
            <a:pPr lvl="0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Generalized Anxiety Disorder (GAD)</a:t>
            </a:r>
          </a:p>
          <a:p>
            <a:pPr lvl="1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Exaggerated </a:t>
            </a:r>
            <a:r>
              <a:rPr lang="en-US" dirty="0" smtClean="0">
                <a:solidFill>
                  <a:srgbClr val="FF0000"/>
                </a:solidFill>
              </a:rPr>
              <a:t>worry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and </a:t>
            </a:r>
            <a:r>
              <a:rPr lang="en-US" dirty="0" smtClean="0">
                <a:solidFill>
                  <a:srgbClr val="FF0000"/>
                </a:solidFill>
              </a:rPr>
              <a:t>tension 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for no reason. People with GAD startle easily and have difficulty concentrating , relaxing or sleeping.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2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 Control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Define Impulse Control Disorders</a:t>
            </a:r>
          </a:p>
          <a:p>
            <a:pPr lvl="1"/>
            <a:r>
              <a:rPr lang="en-US" dirty="0" smtClean="0"/>
              <a:t>People with impulse control disorders cannot resist the urge to hurt </a:t>
            </a:r>
            <a:r>
              <a:rPr lang="en-US" dirty="0" smtClean="0">
                <a:solidFill>
                  <a:srgbClr val="FF0000"/>
                </a:solidFill>
              </a:rPr>
              <a:t>themselves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others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Types of Impulse Control Disorders</a:t>
            </a:r>
          </a:p>
          <a:p>
            <a:pPr lvl="0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Kleptomania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Unplanned theft of objects</a:t>
            </a:r>
          </a:p>
          <a:p>
            <a:pPr lvl="0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Cutting</a:t>
            </a:r>
          </a:p>
          <a:p>
            <a:pPr lvl="1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Repetitive cutting on parts of the body that can be </a:t>
            </a:r>
            <a:r>
              <a:rPr lang="en-US" dirty="0" smtClean="0">
                <a:solidFill>
                  <a:srgbClr val="FF0000"/>
                </a:solidFill>
              </a:rPr>
              <a:t>hidden</a:t>
            </a:r>
          </a:p>
          <a:p>
            <a:pPr lvl="0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Pyromania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Setting fires to feel pleasure or release tension</a:t>
            </a:r>
          </a:p>
          <a:p>
            <a:pPr lvl="0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Excessive Gambling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Continuing to gamble despite heavy losses</a:t>
            </a:r>
          </a:p>
          <a:p>
            <a:pPr lvl="0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Compulsive shopping</a:t>
            </a:r>
          </a:p>
          <a:p>
            <a:pPr lvl="1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Spending money on items that you can’t </a:t>
            </a:r>
            <a:r>
              <a:rPr lang="en-US" dirty="0" smtClean="0">
                <a:solidFill>
                  <a:srgbClr val="FF0000"/>
                </a:solidFill>
              </a:rPr>
              <a:t>afford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and don’t </a:t>
            </a:r>
            <a:r>
              <a:rPr lang="en-US" dirty="0">
                <a:solidFill>
                  <a:srgbClr val="FF0000"/>
                </a:solidFill>
              </a:rPr>
              <a:t>need 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hlinkClick r:id="rId3"/>
              </a:rPr>
              <a:t>http://www.youtube.com/watch?v=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  <a:hlinkClick r:id="rId3"/>
              </a:rPr>
              <a:t>3Q1Vy1Fq2lA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24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Define Eating disorders</a:t>
            </a:r>
          </a:p>
          <a:p>
            <a:pPr lvl="1"/>
            <a:r>
              <a:rPr lang="en-US" dirty="0" smtClean="0"/>
              <a:t>Extreme harmful eating behaviors that can cause serious illness or even </a:t>
            </a:r>
            <a:r>
              <a:rPr lang="en-US" dirty="0" smtClean="0">
                <a:solidFill>
                  <a:srgbClr val="FF0000"/>
                </a:solidFill>
              </a:rPr>
              <a:t>death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Types of eating disorders</a:t>
            </a:r>
          </a:p>
          <a:p>
            <a:pPr lvl="0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Anorexia Nervosa</a:t>
            </a:r>
          </a:p>
          <a:p>
            <a:pPr lvl="1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An eating disorder in which an irrational fear of </a:t>
            </a:r>
            <a:r>
              <a:rPr lang="en-US" dirty="0" smtClean="0">
                <a:solidFill>
                  <a:srgbClr val="FF0000"/>
                </a:solidFill>
              </a:rPr>
              <a:t>weight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gain leads people to starve themselves</a:t>
            </a:r>
          </a:p>
          <a:p>
            <a:pPr lvl="1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Health consequences: </a:t>
            </a:r>
            <a:r>
              <a:rPr lang="en-US" dirty="0" smtClean="0">
                <a:solidFill>
                  <a:srgbClr val="FF0000"/>
                </a:solidFill>
              </a:rPr>
              <a:t>malnutrition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, brittle bones, </a:t>
            </a:r>
            <a:r>
              <a:rPr lang="en-US" dirty="0" smtClean="0">
                <a:solidFill>
                  <a:srgbClr val="FF0000"/>
                </a:solidFill>
              </a:rPr>
              <a:t>heart 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problems and sudden cardiac arrest</a:t>
            </a:r>
          </a:p>
          <a:p>
            <a:pPr lvl="0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Bulimia Nervosa</a:t>
            </a:r>
          </a:p>
          <a:p>
            <a:pPr lvl="1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An eating disorder that involves cycles of</a:t>
            </a:r>
            <a:r>
              <a:rPr lang="en-US" dirty="0" smtClean="0">
                <a:solidFill>
                  <a:srgbClr val="FF0000"/>
                </a:solidFill>
              </a:rPr>
              <a:t> overeating 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purging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, or attempts to rid the body of food</a:t>
            </a:r>
          </a:p>
          <a:p>
            <a:pPr lvl="1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Health Consequences: dehydration, sore and inflamed throat and swollen glands</a:t>
            </a:r>
          </a:p>
          <a:p>
            <a:pPr lvl="0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Binge Eating</a:t>
            </a:r>
          </a:p>
          <a:p>
            <a:pPr lvl="1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An eating disorder in 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</a:rPr>
              <a:t>w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hich people </a:t>
            </a:r>
            <a:r>
              <a:rPr lang="en-US" dirty="0" smtClean="0">
                <a:solidFill>
                  <a:srgbClr val="FF0000"/>
                </a:solidFill>
              </a:rPr>
              <a:t>overeat 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compulsively</a:t>
            </a:r>
          </a:p>
          <a:p>
            <a:pPr lvl="1"/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Health consequences: becoming overweight or obese and may develop problems associated with </a:t>
            </a:r>
            <a:r>
              <a:rPr lang="en-US" dirty="0" smtClean="0">
                <a:solidFill>
                  <a:srgbClr val="FF0000"/>
                </a:solidFill>
              </a:rPr>
              <a:t>obesity 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such as high blood pressure, type 2 diabetes and </a:t>
            </a:r>
            <a:r>
              <a:rPr lang="en-US" dirty="0" smtClean="0">
                <a:solidFill>
                  <a:srgbClr val="FF0000"/>
                </a:solidFill>
              </a:rPr>
              <a:t>cardiovascular </a:t>
            </a: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disease.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79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mood disorders</a:t>
            </a:r>
          </a:p>
          <a:p>
            <a:pPr lvl="1"/>
            <a:r>
              <a:rPr lang="en-US" dirty="0" smtClean="0"/>
              <a:t>An illness that involves mood </a:t>
            </a:r>
            <a:r>
              <a:rPr lang="en-US" dirty="0" smtClean="0">
                <a:solidFill>
                  <a:srgbClr val="FF0000"/>
                </a:solidFill>
              </a:rPr>
              <a:t>extremes</a:t>
            </a:r>
            <a:r>
              <a:rPr lang="en-US" dirty="0" smtClean="0"/>
              <a:t> that interfere with everyday living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smtClean="0">
                <a:solidFill>
                  <a:srgbClr val="FF0000"/>
                </a:solidFill>
              </a:rPr>
              <a:t>depression</a:t>
            </a:r>
            <a:r>
              <a:rPr lang="en-US" dirty="0" smtClean="0"/>
              <a:t>, major depression, adjustment </a:t>
            </a:r>
            <a:r>
              <a:rPr lang="en-US" dirty="0"/>
              <a:t>disorder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bipolar </a:t>
            </a:r>
            <a:r>
              <a:rPr lang="en-US" dirty="0"/>
              <a:t>disorder, </a:t>
            </a:r>
          </a:p>
        </p:txBody>
      </p:sp>
    </p:spTree>
    <p:extLst>
      <p:ext uri="{BB962C8B-B14F-4D97-AF65-F5344CB8AC3E}">
        <p14:creationId xmlns:p14="http://schemas.microsoft.com/office/powerpoint/2010/main" val="41142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conduct disorder</a:t>
            </a:r>
          </a:p>
          <a:p>
            <a:pPr lvl="1"/>
            <a:r>
              <a:rPr lang="en-US" dirty="0" smtClean="0"/>
              <a:t>Patterns of behavior in which the rights of others or basic social rules are violated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smtClean="0">
                <a:solidFill>
                  <a:srgbClr val="FF0000"/>
                </a:solidFill>
              </a:rPr>
              <a:t>Stealing</a:t>
            </a:r>
            <a:r>
              <a:rPr lang="en-US" dirty="0" smtClean="0"/>
              <a:t>, cruelty, lying, aggression, violence, </a:t>
            </a:r>
            <a:r>
              <a:rPr lang="en-US" dirty="0" smtClean="0">
                <a:solidFill>
                  <a:srgbClr val="FF0000"/>
                </a:solidFill>
              </a:rPr>
              <a:t>truancy, </a:t>
            </a:r>
            <a:r>
              <a:rPr lang="en-US" dirty="0" smtClean="0"/>
              <a:t>arson and </a:t>
            </a:r>
            <a:r>
              <a:rPr lang="en-US" dirty="0" smtClean="0">
                <a:solidFill>
                  <a:srgbClr val="FF0000"/>
                </a:solidFill>
              </a:rPr>
              <a:t>vandalism</a:t>
            </a:r>
          </a:p>
          <a:p>
            <a:pPr lvl="1"/>
            <a:r>
              <a:rPr lang="en-US" dirty="0" smtClean="0"/>
              <a:t>Treatment: learning to </a:t>
            </a:r>
            <a:r>
              <a:rPr lang="en-US" dirty="0" smtClean="0">
                <a:solidFill>
                  <a:srgbClr val="FF0000"/>
                </a:solidFill>
              </a:rPr>
              <a:t>adapt </a:t>
            </a:r>
            <a:r>
              <a:rPr lang="en-US" dirty="0" smtClean="0"/>
              <a:t>to the demands of every day life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2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6942</TotalTime>
  <Words>1146</Words>
  <Application>Microsoft Office PowerPoint</Application>
  <PresentationFormat>On-screen Show (4:3)</PresentationFormat>
  <Paragraphs>133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Executive</vt:lpstr>
      <vt:lpstr>Chap 5 Less 2 Mental Disorders</vt:lpstr>
      <vt:lpstr>Main Idea 1: Mental disorders are medical conditions that require diagnosis and treatment</vt:lpstr>
      <vt:lpstr>Examples of Mental Disorder Stigmas</vt:lpstr>
      <vt:lpstr>Main Idea 2: Mental Disorders can be identified by their symptoms</vt:lpstr>
      <vt:lpstr>Types of Anxiety Disorders</vt:lpstr>
      <vt:lpstr>Impulse Control Disorders</vt:lpstr>
      <vt:lpstr>Eating Disorders</vt:lpstr>
      <vt:lpstr>Mood Disorders</vt:lpstr>
      <vt:lpstr>Conduct Disorders</vt:lpstr>
      <vt:lpstr>Schizophrenia</vt:lpstr>
      <vt:lpstr>Personality disorders</vt:lpstr>
      <vt:lpstr>Questions?</vt:lpstr>
      <vt:lpstr>Getting Help</vt:lpstr>
      <vt:lpstr>Teens should seek help if they experience the following:</vt:lpstr>
      <vt:lpstr>The benefits of treatment encourage people to overcome a reluctance to get help</vt:lpstr>
      <vt:lpstr>Where to go for help</vt:lpstr>
      <vt:lpstr>Where to go for help, cont.</vt:lpstr>
      <vt:lpstr>Treatment Methods</vt:lpstr>
      <vt:lpstr>Treatment Methods,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5 Less 2 Mental Disorders</dc:title>
  <dc:creator>Kari Gonsalves</dc:creator>
  <cp:lastModifiedBy>Kari Gonsalves</cp:lastModifiedBy>
  <cp:revision>28</cp:revision>
  <dcterms:created xsi:type="dcterms:W3CDTF">2013-10-01T15:03:07Z</dcterms:created>
  <dcterms:modified xsi:type="dcterms:W3CDTF">2015-03-10T13:19:50Z</dcterms:modified>
</cp:coreProperties>
</file>