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8" r:id="rId6"/>
    <p:sldId id="269" r:id="rId7"/>
    <p:sldId id="260" r:id="rId8"/>
    <p:sldId id="270" r:id="rId9"/>
    <p:sldId id="261" r:id="rId10"/>
    <p:sldId id="271" r:id="rId11"/>
    <p:sldId id="262" r:id="rId12"/>
    <p:sldId id="263" r:id="rId13"/>
    <p:sldId id="264" r:id="rId14"/>
    <p:sldId id="26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O%20NAME:Health%20Surve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Exercise: 3x/week</a:t>
            </a:r>
            <a:r>
              <a:rPr lang="en-US" baseline="0"/>
              <a:t> for at least 30 min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55374871619308"/>
          <c:y val="0.161904761904762"/>
          <c:w val="0.766343337517593"/>
          <c:h val="0.758684985805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female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Sheet1!$B$1:$C$2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28.0</c:v>
                </c:pt>
                <c:pt idx="1">
                  <c:v>72.0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Sheet1!$B$1:$C$2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29.0</c:v>
                </c:pt>
                <c:pt idx="1">
                  <c:v>71.0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421288"/>
        <c:axId val="-2121545304"/>
      </c:barChart>
      <c:catAx>
        <c:axId val="-212042128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1545304"/>
        <c:crosses val="autoZero"/>
        <c:auto val="1"/>
        <c:lblAlgn val="ctr"/>
        <c:lblOffset val="100"/>
        <c:noMultiLvlLbl val="0"/>
      </c:catAx>
      <c:valAx>
        <c:axId val="-2121545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0421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Fast</a:t>
            </a:r>
            <a:r>
              <a:rPr lang="en-US" baseline="0"/>
              <a:t> food per week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55374871619308"/>
          <c:y val="0.174040219378428"/>
          <c:w val="0.768076952337479"/>
          <c:h val="0.740597388763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Sheet1!$B$41:$E$41</c:f>
              <c:strCache>
                <c:ptCount val="4"/>
                <c:pt idx="0">
                  <c:v>zero</c:v>
                </c:pt>
                <c:pt idx="1">
                  <c:v>1 to 2</c:v>
                </c:pt>
                <c:pt idx="2">
                  <c:v>3 to 4</c:v>
                </c:pt>
                <c:pt idx="3">
                  <c:v>4 or more</c:v>
                </c:pt>
              </c:strCache>
            </c:strRef>
          </c:cat>
          <c:val>
            <c:numRef>
              <c:f>Sheet1!$B$42:$E$42</c:f>
              <c:numCache>
                <c:formatCode>General</c:formatCode>
                <c:ptCount val="4"/>
                <c:pt idx="0">
                  <c:v>26.0</c:v>
                </c:pt>
                <c:pt idx="1">
                  <c:v>60.0</c:v>
                </c:pt>
                <c:pt idx="2">
                  <c:v>12.0</c:v>
                </c:pt>
                <c:pt idx="3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Sheet1!$A$43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Sheet1!$B$41:$E$41</c:f>
              <c:strCache>
                <c:ptCount val="4"/>
                <c:pt idx="0">
                  <c:v>zero</c:v>
                </c:pt>
                <c:pt idx="1">
                  <c:v>1 to 2</c:v>
                </c:pt>
                <c:pt idx="2">
                  <c:v>3 to 4</c:v>
                </c:pt>
                <c:pt idx="3">
                  <c:v>4 or more</c:v>
                </c:pt>
              </c:strCache>
            </c:strRef>
          </c:cat>
          <c:val>
            <c:numRef>
              <c:f>Sheet1!$B$43:$E$43</c:f>
              <c:numCache>
                <c:formatCode>General</c:formatCode>
                <c:ptCount val="4"/>
                <c:pt idx="0">
                  <c:v>28.0</c:v>
                </c:pt>
                <c:pt idx="1">
                  <c:v>63.0</c:v>
                </c:pt>
                <c:pt idx="2">
                  <c:v>8.0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119272"/>
        <c:axId val="-2122010152"/>
      </c:barChart>
      <c:catAx>
        <c:axId val="-21151192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2010152"/>
        <c:crosses val="autoZero"/>
        <c:auto val="1"/>
        <c:lblAlgn val="ctr"/>
        <c:lblOffset val="100"/>
        <c:noMultiLvlLbl val="0"/>
      </c:catAx>
      <c:valAx>
        <c:axId val="-2122010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5119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Have you ever tried a tobacco product?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41625180983359"/>
          <c:y val="0.183001808318264"/>
          <c:w val="0.758145738709613"/>
          <c:h val="0.7434118836411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Sheet1!$B$27:$C$27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Sheet1!$B$28:$C$28</c:f>
              <c:numCache>
                <c:formatCode>General</c:formatCode>
                <c:ptCount val="2"/>
                <c:pt idx="0">
                  <c:v>76.0</c:v>
                </c:pt>
                <c:pt idx="1">
                  <c:v>24.0</c:v>
                </c:pt>
              </c:numCache>
            </c:numRef>
          </c:val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Sheet1!$B$27:$C$27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Sheet1!$B$29:$C$29</c:f>
              <c:numCache>
                <c:formatCode>General</c:formatCode>
                <c:ptCount val="2"/>
                <c:pt idx="0">
                  <c:v>78.0</c:v>
                </c:pt>
                <c:pt idx="1">
                  <c:v>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889816"/>
        <c:axId val="2094993288"/>
      </c:barChart>
      <c:catAx>
        <c:axId val="2094889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094993288"/>
        <c:crosses val="autoZero"/>
        <c:auto val="1"/>
        <c:lblAlgn val="ctr"/>
        <c:lblOffset val="100"/>
        <c:noMultiLvlLbl val="0"/>
      </c:catAx>
      <c:valAx>
        <c:axId val="2094993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889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Have you ever tried alcohol?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94792213473316"/>
          <c:y val="0.225"/>
          <c:w val="0.733288495188101"/>
          <c:h val="0.6715434529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Sheet1!$B$22:$C$22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Sheet1!$B$23:$C$23</c:f>
              <c:numCache>
                <c:formatCode>General</c:formatCode>
                <c:ptCount val="2"/>
                <c:pt idx="0">
                  <c:v>68.0</c:v>
                </c:pt>
                <c:pt idx="1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Sheet1!$A$24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Sheet1!$B$22:$C$22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Sheet1!$B$24:$C$24</c:f>
              <c:numCache>
                <c:formatCode>General</c:formatCode>
                <c:ptCount val="2"/>
                <c:pt idx="0">
                  <c:v>64.0</c:v>
                </c:pt>
                <c:pt idx="1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5683096"/>
        <c:axId val="-2115680120"/>
      </c:barChart>
      <c:catAx>
        <c:axId val="-211568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5680120"/>
        <c:crosses val="autoZero"/>
        <c:auto val="1"/>
        <c:lblAlgn val="ctr"/>
        <c:lblOffset val="100"/>
        <c:noMultiLvlLbl val="0"/>
      </c:catAx>
      <c:valAx>
        <c:axId val="-2115680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5683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Have you ever tried </a:t>
            </a:r>
            <a:r>
              <a:rPr lang="en-US" dirty="0" smtClean="0"/>
              <a:t>an </a:t>
            </a:r>
            <a:r>
              <a:rPr lang="en-US" dirty="0"/>
              <a:t>illicit drug?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594792213473316"/>
          <c:y val="0.234259259259259"/>
          <c:w val="0.733288495188101"/>
          <c:h val="0.6715434529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Sheet1!$B$31:$C$31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Sheet1!$B$32:$C$32</c:f>
              <c:numCache>
                <c:formatCode>General</c:formatCode>
                <c:ptCount val="2"/>
                <c:pt idx="0">
                  <c:v>78.0</c:v>
                </c:pt>
                <c:pt idx="1">
                  <c:v>22.0</c:v>
                </c:pt>
              </c:numCache>
            </c:numRef>
          </c:val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Sheet1!$B$31:$C$31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Sheet1!$B$33:$C$33</c:f>
              <c:numCache>
                <c:formatCode>General</c:formatCode>
                <c:ptCount val="2"/>
                <c:pt idx="0">
                  <c:v>79.0</c:v>
                </c:pt>
                <c:pt idx="1">
                  <c:v>21.0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447896"/>
        <c:axId val="-2144592248"/>
      </c:barChart>
      <c:catAx>
        <c:axId val="-21444478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4592248"/>
        <c:crosses val="autoZero"/>
        <c:auto val="1"/>
        <c:lblAlgn val="ctr"/>
        <c:lblOffset val="100"/>
        <c:noMultiLvlLbl val="0"/>
      </c:catAx>
      <c:valAx>
        <c:axId val="-2144592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44447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"Down in the dumps"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female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Sheet1!$B$18:$E$18</c:f>
              <c:strCache>
                <c:ptCount val="4"/>
                <c:pt idx="0">
                  <c:v>All the time</c:v>
                </c:pt>
                <c:pt idx="1">
                  <c:v>Frequently</c:v>
                </c:pt>
                <c:pt idx="2">
                  <c:v>Sometimes</c:v>
                </c:pt>
                <c:pt idx="3">
                  <c:v>Never</c:v>
                </c:pt>
              </c:strCache>
            </c:strRef>
          </c:cat>
          <c:val>
            <c:numRef>
              <c:f>Sheet1!$B$19:$E$19</c:f>
              <c:numCache>
                <c:formatCode>General</c:formatCode>
                <c:ptCount val="4"/>
                <c:pt idx="0">
                  <c:v>8.0</c:v>
                </c:pt>
                <c:pt idx="1">
                  <c:v>24.0</c:v>
                </c:pt>
                <c:pt idx="2">
                  <c:v>63.0</c:v>
                </c:pt>
                <c:pt idx="3">
                  <c:v>5.0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Sheet1!$B$18:$E$18</c:f>
              <c:strCache>
                <c:ptCount val="4"/>
                <c:pt idx="0">
                  <c:v>All the time</c:v>
                </c:pt>
                <c:pt idx="1">
                  <c:v>Frequently</c:v>
                </c:pt>
                <c:pt idx="2">
                  <c:v>Sometimes</c:v>
                </c:pt>
                <c:pt idx="3">
                  <c:v>Never</c:v>
                </c:pt>
              </c:strCache>
            </c:strRef>
          </c:cat>
          <c:val>
            <c:numRef>
              <c:f>Sheet1!$B$20:$E$20</c:f>
              <c:numCache>
                <c:formatCode>General</c:formatCode>
                <c:ptCount val="4"/>
                <c:pt idx="0">
                  <c:v>4.0</c:v>
                </c:pt>
                <c:pt idx="1">
                  <c:v>17.0</c:v>
                </c:pt>
                <c:pt idx="2">
                  <c:v>61.0</c:v>
                </c:pt>
                <c:pt idx="3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5060760"/>
        <c:axId val="-2104886904"/>
      </c:barChart>
      <c:catAx>
        <c:axId val="-21050607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4886904"/>
        <c:crosses val="autoZero"/>
        <c:auto val="1"/>
        <c:lblAlgn val="ctr"/>
        <c:lblOffset val="100"/>
        <c:noMultiLvlLbl val="0"/>
      </c:catAx>
      <c:valAx>
        <c:axId val="-2104886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5060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Harmful or hurtful relationship?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Sheet1!$B$36:$D$36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Sure</c:v>
                </c:pt>
              </c:strCache>
            </c:strRef>
          </c:cat>
          <c:val>
            <c:numRef>
              <c:f>Sheet1!$B$37:$D$37</c:f>
              <c:numCache>
                <c:formatCode>General</c:formatCode>
                <c:ptCount val="3"/>
                <c:pt idx="0">
                  <c:v>64.0</c:v>
                </c:pt>
                <c:pt idx="1">
                  <c:v>20.0</c:v>
                </c:pt>
                <c:pt idx="2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Sheet1!$A$38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Sheet1!$B$36:$D$36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Sure</c:v>
                </c:pt>
              </c:strCache>
            </c:strRef>
          </c:cat>
          <c:val>
            <c:numRef>
              <c:f>Sheet1!$B$38:$D$38</c:f>
              <c:numCache>
                <c:formatCode>General</c:formatCode>
                <c:ptCount val="3"/>
                <c:pt idx="0">
                  <c:v>67.0</c:v>
                </c:pt>
                <c:pt idx="1">
                  <c:v>13.0</c:v>
                </c:pt>
                <c:pt idx="2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930984"/>
        <c:axId val="-2145010664"/>
      </c:barChart>
      <c:catAx>
        <c:axId val="209493098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45010664"/>
        <c:crosses val="autoZero"/>
        <c:auto val="1"/>
        <c:lblAlgn val="ctr"/>
        <c:lblOffset val="100"/>
        <c:noMultiLvlLbl val="0"/>
      </c:catAx>
      <c:valAx>
        <c:axId val="-2145010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4930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0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1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5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6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3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29AE-7871-45EC-9089-5CCCBDD3F64F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F9EF-70E2-4406-94A7-35248720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9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8000"/>
                </a:solidFill>
              </a:rPr>
              <a:t>Your Total Health</a:t>
            </a:r>
            <a:endParaRPr lang="en-US" sz="6600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Lesson 1 and 2</a:t>
            </a:r>
          </a:p>
          <a:p>
            <a:r>
              <a:rPr lang="en-US" dirty="0" smtClean="0"/>
              <a:t>Pages 6-15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1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58570365"/>
              </p:ext>
            </p:extLst>
          </p:nvPr>
        </p:nvGraphicFramePr>
        <p:xfrm>
          <a:off x="1066800" y="762000"/>
          <a:ext cx="6705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An overall state of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well-being</a:t>
            </a: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 or total health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Achieved when your health triangle is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balanced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1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affects your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Heredity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Arial"/>
                <a:ea typeface="Arial"/>
              </a:rPr>
              <a:t>All the traits that were 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Arial"/>
              </a:rPr>
              <a:t>biologically</a:t>
            </a:r>
            <a:r>
              <a:rPr lang="en-US" dirty="0" smtClean="0">
                <a:latin typeface="Arial"/>
                <a:ea typeface="Arial"/>
              </a:rPr>
              <a:t> passed to you from your parents</a:t>
            </a:r>
            <a:endParaRPr lang="en-US" dirty="0" smtClean="0">
              <a:effectLst/>
              <a:latin typeface="Arial"/>
              <a:ea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Environment</a:t>
            </a:r>
          </a:p>
          <a:p>
            <a:pPr marL="400050" lvl="1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Arial"/>
                <a:ea typeface="Arial"/>
              </a:rPr>
              <a:t>The sum of your surroundings including 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Arial"/>
              </a:rPr>
              <a:t>physical</a:t>
            </a:r>
            <a:r>
              <a:rPr lang="en-US" dirty="0" smtClean="0">
                <a:latin typeface="Arial"/>
                <a:ea typeface="Arial"/>
              </a:rPr>
              <a:t> environment, 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Arial"/>
              </a:rPr>
              <a:t>social</a:t>
            </a:r>
            <a:r>
              <a:rPr lang="en-US" dirty="0" smtClean="0">
                <a:latin typeface="Arial"/>
                <a:ea typeface="Arial"/>
              </a:rPr>
              <a:t> environment and 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Arial"/>
              </a:rPr>
              <a:t>culture.</a:t>
            </a:r>
            <a:endParaRPr lang="en-US" dirty="0" smtClean="0">
              <a:solidFill>
                <a:srgbClr val="FF0000"/>
              </a:solidFill>
              <a:effectLst/>
              <a:latin typeface="Arial"/>
              <a:ea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Attitude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Behavior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Media/Technology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6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ideas</a:t>
            </a: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, beliefs, and </a:t>
            </a:r>
            <a:r>
              <a:rPr lang="en-US" dirty="0" smtClean="0">
                <a:solidFill>
                  <a:srgbClr val="FF0000"/>
                </a:solidFill>
                <a:effectLst/>
                <a:latin typeface="Arial"/>
                <a:ea typeface="Arial"/>
              </a:rPr>
              <a:t>attitudes</a:t>
            </a:r>
            <a:r>
              <a:rPr lang="en-US" dirty="0" smtClean="0">
                <a:solidFill>
                  <a:srgbClr val="000000"/>
                </a:solidFill>
                <a:effectLst/>
                <a:latin typeface="Arial"/>
                <a:ea typeface="Arial"/>
              </a:rPr>
              <a:t> about what is important, that helps guide the way you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1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8000"/>
                </a:solidFill>
              </a:rPr>
              <a:t>Story</a:t>
            </a:r>
            <a:endParaRPr lang="en-US" sz="66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What </a:t>
            </a:r>
            <a:r>
              <a:rPr lang="en-US" dirty="0">
                <a:ea typeface="Calibri"/>
                <a:cs typeface="Times New Roman"/>
              </a:rPr>
              <a:t>would </a:t>
            </a:r>
            <a:r>
              <a:rPr lang="en-US" dirty="0" smtClean="0">
                <a:ea typeface="Calibri"/>
                <a:cs typeface="Times New Roman"/>
              </a:rPr>
              <a:t>you </a:t>
            </a:r>
            <a:r>
              <a:rPr lang="en-US" dirty="0">
                <a:ea typeface="Calibri"/>
                <a:cs typeface="Times New Roman"/>
              </a:rPr>
              <a:t>do</a:t>
            </a:r>
            <a:r>
              <a:rPr lang="en-US" dirty="0" smtClean="0">
                <a:ea typeface="Calibri"/>
                <a:cs typeface="Times New Roman"/>
              </a:rPr>
              <a:t>?</a:t>
            </a:r>
            <a:endParaRPr lang="en-US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A young woman in New Jersey bought four lottery tickets – two </a:t>
            </a:r>
            <a:r>
              <a:rPr lang="en-US" dirty="0" smtClean="0">
                <a:ea typeface="Calibri"/>
                <a:cs typeface="Times New Roman"/>
              </a:rPr>
              <a:t>for herself </a:t>
            </a:r>
            <a:r>
              <a:rPr lang="en-US" dirty="0">
                <a:ea typeface="Calibri"/>
                <a:cs typeface="Times New Roman"/>
              </a:rPr>
              <a:t>and two for a co-worker. Her ticket numbers were not </a:t>
            </a:r>
            <a:r>
              <a:rPr lang="en-US" dirty="0" smtClean="0">
                <a:ea typeface="Calibri"/>
                <a:cs typeface="Times New Roman"/>
              </a:rPr>
              <a:t>posted among </a:t>
            </a:r>
            <a:r>
              <a:rPr lang="en-US" dirty="0">
                <a:ea typeface="Calibri"/>
                <a:cs typeface="Times New Roman"/>
              </a:rPr>
              <a:t>the winners, so she tore them up. In the meantime, the </a:t>
            </a:r>
            <a:r>
              <a:rPr lang="en-US" dirty="0" smtClean="0">
                <a:ea typeface="Calibri"/>
                <a:cs typeface="Times New Roman"/>
              </a:rPr>
              <a:t>co-worker went </a:t>
            </a:r>
            <a:r>
              <a:rPr lang="en-US" dirty="0">
                <a:ea typeface="Calibri"/>
                <a:cs typeface="Times New Roman"/>
              </a:rPr>
              <a:t>on a vacation to Wisconsin, where he dies suddenly. Later, when </a:t>
            </a:r>
            <a:r>
              <a:rPr lang="en-US" dirty="0" smtClean="0">
                <a:ea typeface="Calibri"/>
                <a:cs typeface="Times New Roman"/>
              </a:rPr>
              <a:t>she was </a:t>
            </a:r>
            <a:r>
              <a:rPr lang="en-US" dirty="0">
                <a:ea typeface="Calibri"/>
                <a:cs typeface="Times New Roman"/>
              </a:rPr>
              <a:t>cleaning out her purse, the woman found his lottery tickets </a:t>
            </a:r>
            <a:r>
              <a:rPr lang="en-US" dirty="0" smtClean="0">
                <a:ea typeface="Calibri"/>
                <a:cs typeface="Times New Roman"/>
              </a:rPr>
              <a:t>and checked </a:t>
            </a:r>
            <a:r>
              <a:rPr lang="en-US" dirty="0">
                <a:ea typeface="Calibri"/>
                <a:cs typeface="Times New Roman"/>
              </a:rPr>
              <a:t>them with the posted list. To her surprise, the dead man’s </a:t>
            </a:r>
            <a:r>
              <a:rPr lang="en-US" dirty="0" smtClean="0">
                <a:ea typeface="Calibri"/>
                <a:cs typeface="Times New Roman"/>
              </a:rPr>
              <a:t>ticket was </a:t>
            </a:r>
            <a:r>
              <a:rPr lang="en-US" dirty="0">
                <a:ea typeface="Calibri"/>
                <a:cs typeface="Times New Roman"/>
              </a:rPr>
              <a:t>worth $50,000. She could keep the money, and no one would </a:t>
            </a:r>
            <a:r>
              <a:rPr lang="en-US" dirty="0" smtClean="0">
                <a:ea typeface="Calibri"/>
                <a:cs typeface="Times New Roman"/>
              </a:rPr>
              <a:t>know the </a:t>
            </a:r>
            <a:r>
              <a:rPr lang="en-US" dirty="0">
                <a:ea typeface="Calibri"/>
                <a:cs typeface="Times New Roman"/>
              </a:rPr>
              <a:t>difference – or she could give it to the man’s widow. What </a:t>
            </a:r>
            <a:r>
              <a:rPr lang="en-US" dirty="0" smtClean="0">
                <a:ea typeface="Calibri"/>
                <a:cs typeface="Times New Roman"/>
              </a:rPr>
              <a:t>would</a:t>
            </a:r>
            <a:r>
              <a:rPr lang="en-US" dirty="0" smtClean="0">
                <a:ea typeface="Calibri"/>
                <a:cs typeface="Times New Roman"/>
              </a:rPr>
              <a:t> </a:t>
            </a:r>
            <a:r>
              <a:rPr lang="en-US" dirty="0" smtClean="0">
                <a:ea typeface="Calibri"/>
                <a:cs typeface="Times New Roman"/>
              </a:rPr>
              <a:t>you do</a:t>
            </a:r>
            <a:r>
              <a:rPr lang="en-US" dirty="0">
                <a:ea typeface="Calibri"/>
                <a:cs typeface="Times New Roman"/>
              </a:rPr>
              <a:t>? Keep in mind that only you would know what really happened. </a:t>
            </a:r>
            <a:r>
              <a:rPr lang="en-US" dirty="0" smtClean="0">
                <a:ea typeface="Calibri"/>
                <a:cs typeface="Times New Roman"/>
              </a:rPr>
              <a:t>No one </a:t>
            </a:r>
            <a:r>
              <a:rPr lang="en-US" dirty="0">
                <a:ea typeface="Calibri"/>
                <a:cs typeface="Times New Roman"/>
              </a:rPr>
              <a:t>would really suffer if you kept the money. The widow would </a:t>
            </a:r>
            <a:r>
              <a:rPr lang="en-US" dirty="0" smtClean="0">
                <a:ea typeface="Calibri"/>
                <a:cs typeface="Times New Roman"/>
              </a:rPr>
              <a:t>never know </a:t>
            </a:r>
            <a:r>
              <a:rPr lang="en-US" dirty="0">
                <a:ea typeface="Calibri"/>
                <a:cs typeface="Times New Roman"/>
              </a:rPr>
              <a:t>what she lost.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2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the lady did?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She gave the money to the man’s widow</a:t>
            </a:r>
          </a:p>
          <a:p>
            <a:r>
              <a:rPr lang="en-US" dirty="0" smtClean="0"/>
              <a:t>What do you think she valued more than money?</a:t>
            </a:r>
          </a:p>
          <a:p>
            <a:r>
              <a:rPr lang="en-US" dirty="0" smtClean="0"/>
              <a:t>How do you think she would feel if she kept the money?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“If you stand for nothing,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you fall for anything”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2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combination of </a:t>
            </a:r>
            <a:r>
              <a:rPr lang="en-US" dirty="0" smtClean="0">
                <a:solidFill>
                  <a:srgbClr val="FF0000"/>
                </a:solidFill>
              </a:rPr>
              <a:t>physical</a:t>
            </a:r>
            <a:r>
              <a:rPr lang="en-US" dirty="0" smtClean="0"/>
              <a:t>, </a:t>
            </a:r>
          </a:p>
          <a:p>
            <a:pPr marL="0" indent="0" algn="ctr">
              <a:buNone/>
            </a:pPr>
            <a:r>
              <a:rPr lang="en-US" dirty="0" smtClean="0"/>
              <a:t>mental/emotional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social </a:t>
            </a:r>
            <a:r>
              <a:rPr lang="en-US" dirty="0" smtClean="0"/>
              <a:t>well-being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67910" y="2797629"/>
            <a:ext cx="2895600" cy="3124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17613752">
            <a:off x="1189469" y="3865312"/>
            <a:ext cx="40757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Social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3972864">
            <a:off x="3926854" y="3865312"/>
            <a:ext cx="299262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5428" y="5874767"/>
            <a:ext cx="41151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Mental/Emotional</a:t>
            </a:r>
            <a:endParaRPr 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90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about how well your body functions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take to get and keep a healthy body?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hours of sleep each night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Eat </a:t>
            </a:r>
            <a:r>
              <a:rPr lang="en-US" dirty="0">
                <a:solidFill>
                  <a:srgbClr val="FF0000"/>
                </a:solidFill>
              </a:rPr>
              <a:t>nutritious</a:t>
            </a:r>
            <a:r>
              <a:rPr lang="en-US" dirty="0"/>
              <a:t> meals and drink 8 cups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water </a:t>
            </a:r>
            <a:r>
              <a:rPr lang="en-US" dirty="0"/>
              <a:t>each day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Engage in </a:t>
            </a:r>
            <a:r>
              <a:rPr lang="en-US" dirty="0">
                <a:solidFill>
                  <a:srgbClr val="FF0000"/>
                </a:solidFill>
              </a:rPr>
              <a:t>30-60</a:t>
            </a:r>
            <a:r>
              <a:rPr lang="en-US" dirty="0"/>
              <a:t> minutes of physical activity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every </a:t>
            </a:r>
            <a:r>
              <a:rPr lang="en-US" dirty="0"/>
              <a:t>day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Avoid</a:t>
            </a:r>
            <a:r>
              <a:rPr lang="en-US" dirty="0">
                <a:solidFill>
                  <a:srgbClr val="FF0000"/>
                </a:solidFill>
              </a:rPr>
              <a:t> tobacco</a:t>
            </a:r>
            <a:r>
              <a:rPr lang="en-US" dirty="0"/>
              <a:t>, alcohol and other </a:t>
            </a:r>
            <a:r>
              <a:rPr lang="en-US" dirty="0">
                <a:solidFill>
                  <a:srgbClr val="FF0000"/>
                </a:solidFill>
              </a:rPr>
              <a:t>drugs</a:t>
            </a:r>
          </a:p>
          <a:p>
            <a:pPr marL="0" indent="0">
              <a:buNone/>
            </a:pPr>
            <a:r>
              <a:rPr lang="en-US" dirty="0" smtClean="0"/>
              <a:t>	e. </a:t>
            </a:r>
            <a:r>
              <a:rPr lang="en-US" dirty="0">
                <a:solidFill>
                  <a:srgbClr val="FF0000"/>
                </a:solidFill>
              </a:rPr>
              <a:t>Bathe</a:t>
            </a:r>
            <a:r>
              <a:rPr lang="en-US" dirty="0"/>
              <a:t> daily, brush and </a:t>
            </a:r>
            <a:r>
              <a:rPr lang="en-US" dirty="0">
                <a:solidFill>
                  <a:srgbClr val="FF0000"/>
                </a:solidFill>
              </a:rPr>
              <a:t>floss</a:t>
            </a:r>
            <a:r>
              <a:rPr lang="en-US" dirty="0"/>
              <a:t> your teeth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every </a:t>
            </a:r>
            <a:r>
              <a:rPr lang="en-US" dirty="0"/>
              <a:t>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66994405"/>
              </p:ext>
            </p:extLst>
          </p:nvPr>
        </p:nvGraphicFramePr>
        <p:xfrm>
          <a:off x="228600" y="2167"/>
          <a:ext cx="5257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58302250"/>
              </p:ext>
            </p:extLst>
          </p:nvPr>
        </p:nvGraphicFramePr>
        <p:xfrm>
          <a:off x="3733800" y="3200400"/>
          <a:ext cx="5257800" cy="347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749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53036767"/>
              </p:ext>
            </p:extLst>
          </p:nvPr>
        </p:nvGraphicFramePr>
        <p:xfrm>
          <a:off x="609600" y="0"/>
          <a:ext cx="5041900" cy="351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196391006"/>
              </p:ext>
            </p:extLst>
          </p:nvPr>
        </p:nvGraphicFramePr>
        <p:xfrm>
          <a:off x="3810000" y="3352800"/>
          <a:ext cx="5029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09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909523065"/>
              </p:ext>
            </p:extLst>
          </p:nvPr>
        </p:nvGraphicFramePr>
        <p:xfrm>
          <a:off x="1828800" y="914400"/>
          <a:ext cx="5486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16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Mental/Emotional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about your </a:t>
            </a:r>
            <a:r>
              <a:rPr lang="en-US" dirty="0" smtClean="0">
                <a:solidFill>
                  <a:srgbClr val="FF0000"/>
                </a:solidFill>
              </a:rPr>
              <a:t>thoughts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feelings</a:t>
            </a:r>
          </a:p>
          <a:p>
            <a:pPr marL="0" indent="0">
              <a:buNone/>
            </a:pPr>
            <a:r>
              <a:rPr lang="en-US" dirty="0" smtClean="0"/>
              <a:t>Describe mentally/emotionally healthy people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a. Enjoys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challenges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that help them grow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b.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accepts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responsibility for their actions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c. has a sense of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control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over their lives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d. expresses emotions in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appropriate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ways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e. can usually deal with life’s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stresses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and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frustrations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f. generally have a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positive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outlook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g. make thoughtful and responsible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decisions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h. May also include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spiritual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health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5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8509796"/>
              </p:ext>
            </p:extLst>
          </p:nvPr>
        </p:nvGraphicFramePr>
        <p:xfrm>
          <a:off x="1295400" y="106680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54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Getting along with others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can I maintain healthy relationships?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	a.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seeking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and lending support when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needed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b. communicating clearly and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listening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to others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c. showing </a:t>
            </a:r>
            <a:r>
              <a:rPr lang="en-US" dirty="0" smtClean="0">
                <a:solidFill>
                  <a:srgbClr val="FF0000"/>
                </a:solidFill>
                <a:effectLst/>
                <a:ea typeface="Arial"/>
              </a:rPr>
              <a:t>respect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 and care for yourself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ea typeface="Arial"/>
              </a:rPr>
              <a:t>and others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9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422</Words>
  <Application>Microsoft Macintosh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Your Total Health</vt:lpstr>
      <vt:lpstr>Define health</vt:lpstr>
      <vt:lpstr>Physical Health</vt:lpstr>
      <vt:lpstr>PowerPoint Presentation</vt:lpstr>
      <vt:lpstr>PowerPoint Presentation</vt:lpstr>
      <vt:lpstr>PowerPoint Presentation</vt:lpstr>
      <vt:lpstr>Mental/Emotional Health</vt:lpstr>
      <vt:lpstr>PowerPoint Presentation</vt:lpstr>
      <vt:lpstr>Social Health</vt:lpstr>
      <vt:lpstr>PowerPoint Presentation</vt:lpstr>
      <vt:lpstr>Wellness</vt:lpstr>
      <vt:lpstr>What affects your health?</vt:lpstr>
      <vt:lpstr>Values</vt:lpstr>
      <vt:lpstr>Story</vt:lpstr>
      <vt:lpstr>What do you think the lady did?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Total Health</dc:title>
  <dc:creator>Kari Gonsalves</dc:creator>
  <cp:lastModifiedBy>ASD Teacher</cp:lastModifiedBy>
  <cp:revision>9</cp:revision>
  <dcterms:created xsi:type="dcterms:W3CDTF">2014-01-28T21:55:43Z</dcterms:created>
  <dcterms:modified xsi:type="dcterms:W3CDTF">2014-01-29T04:51:27Z</dcterms:modified>
</cp:coreProperties>
</file>