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87" autoAdjust="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8A0D-BEB8-4664-B527-B89EA19D79F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DA005-E195-4E56-B4DD-EF8A94C6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Videos: http://www.methproject.org/answers/will-using-meth-change-how-i-look.html#Looks-Horrible</a:t>
            </a:r>
          </a:p>
          <a:p>
            <a:r>
              <a:rPr lang="en-US" dirty="0" smtClean="0"/>
              <a:t>http://www.methproject.org/answers/will-using-meth-change-how-i-look.html#Mug-Shot-Match-Up</a:t>
            </a:r>
          </a:p>
          <a:p>
            <a:r>
              <a:rPr lang="en-US" dirty="0" smtClean="0"/>
              <a:t>http://www.drugfreeworld.org/real-life-stories/painkillers.html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C85C7-087A-4562-B8F6-720A722E1DF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3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http://www.cnn.com/2013/10/31/health/smoking-aging-identical-twins/index.html?iref=allsearch</a:t>
            </a:r>
          </a:p>
          <a:p>
            <a:r>
              <a:rPr lang="en-US" dirty="0" smtClean="0"/>
              <a:t>https://www.youtube.com/watch?v=ixMEEI0Zq9g</a:t>
            </a:r>
          </a:p>
          <a:p>
            <a:r>
              <a:rPr lang="en-US" dirty="0" smtClean="0"/>
              <a:t>https://www.youtube.com/watch?v=WnqZoKZuHCg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C85C7-087A-4562-B8F6-720A722E1D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72AB3BA-1522-734A-A94E-F39C3D8725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5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65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60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3275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964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6362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9688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704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1189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2352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463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5482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7450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72AB3BA-1522-734A-A94E-F39C3D8725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7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043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3222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2051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1613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2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749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200"/>
            <a:fld id="{B642B3D5-E76B-1B4A-A804-4B26A0C23279}" type="datetimeFigureOut">
              <a:rPr lang="en-US" smtClean="0">
                <a:solidFill>
                  <a:prstClr val="black"/>
                </a:solidFill>
              </a:rPr>
              <a:pPr defTabSz="457200"/>
              <a:t>11/30/2015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defTabSz="457200"/>
            <a:fld id="{872AB3BA-1522-734A-A94E-F39C3D8725C6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 defTabSz="457200"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3633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hproject.org/answers/will-using-meth-change-how-i-look.html#Looks-Horrib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Drug Classifications, Tobacco, and Alcohol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Smoking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757571" cy="47155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Tobacco is an expensive habit that takes years off a person’s life. To learn more, answer each question below. Feel free to use a calculator for the problems with large numbers</a:t>
            </a:r>
            <a:r>
              <a:rPr lang="en-US" sz="2900" dirty="0" smtClean="0"/>
              <a:t>.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These days, cigarette prices are going up all the time. For this activity, we’ll use the average price of $5.36 per pack. Answer in complete sentences</a:t>
            </a:r>
            <a:r>
              <a:rPr lang="en-US" sz="2900" dirty="0" smtClean="0"/>
              <a:t>.</a:t>
            </a:r>
            <a:endParaRPr lang="en-US" sz="2900" dirty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If </a:t>
            </a:r>
            <a:r>
              <a:rPr lang="en-US" sz="2900" dirty="0"/>
              <a:t>someone smoked a pack of cigarettes a day, how much money would that person spend in a week</a:t>
            </a:r>
            <a:r>
              <a:rPr lang="en-US" sz="2900" dirty="0" smtClean="0"/>
              <a:t>?</a:t>
            </a:r>
            <a:endParaRPr lang="en-US" sz="2900" dirty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How </a:t>
            </a:r>
            <a:r>
              <a:rPr lang="en-US" sz="2900" dirty="0"/>
              <a:t>much would that person spend in a 30-day month? In 1 year? 7 years</a:t>
            </a:r>
            <a:r>
              <a:rPr lang="en-US" sz="2900" dirty="0" smtClean="0"/>
              <a:t>?</a:t>
            </a:r>
            <a:endParaRPr lang="en-US" sz="2900" dirty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By </a:t>
            </a:r>
            <a:r>
              <a:rPr lang="en-US" sz="2900" dirty="0"/>
              <a:t>being a non-smoker over the next 60 years, how much money could you save</a:t>
            </a:r>
            <a:r>
              <a:rPr lang="en-US" sz="2900" dirty="0" smtClean="0"/>
              <a:t>?</a:t>
            </a:r>
            <a:endParaRPr lang="en-US" sz="2900" dirty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List </a:t>
            </a:r>
            <a:r>
              <a:rPr lang="en-US" sz="2900" dirty="0"/>
              <a:t>five things you could buy with the answer you got for #3</a:t>
            </a:r>
            <a:r>
              <a:rPr lang="en-US" sz="2900" dirty="0" smtClean="0"/>
              <a:t>.</a:t>
            </a:r>
            <a:endParaRPr lang="en-US" sz="2900" dirty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On </a:t>
            </a:r>
            <a:r>
              <a:rPr lang="en-US" sz="2900" dirty="0"/>
              <a:t>average, each cigarette a person smokes takes 8 minutes off that person’ life span. If someone smokes 20 cigarettes per day for 35 years, how much will smoking shorten the person’s life? (round to the nearest year)</a:t>
            </a:r>
            <a:r>
              <a:rPr lang="en-US" sz="2900" dirty="0" smtClean="0"/>
              <a:t>.</a:t>
            </a:r>
            <a:endParaRPr lang="en-US" sz="2900" dirty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List </a:t>
            </a:r>
            <a:r>
              <a:rPr lang="en-US" sz="2900" dirty="0"/>
              <a:t>5 </a:t>
            </a:r>
            <a:r>
              <a:rPr lang="en-US" sz="2900" dirty="0" smtClean="0"/>
              <a:t>things </a:t>
            </a:r>
            <a:r>
              <a:rPr lang="en-US" sz="2900" dirty="0"/>
              <a:t>you can do in 8 minutes or less.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an editorial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Write an editorial for a newspaper that encourages people to quit using tobacco products, and explain the short and long-term effects of tobacco use on ones body. Your editorial must be at least 2 paragraphs and have at least </a:t>
            </a:r>
            <a:r>
              <a:rPr lang="en-US" b="1" dirty="0" smtClean="0"/>
              <a:t>5 </a:t>
            </a:r>
            <a:r>
              <a:rPr lang="en-US" b="1" dirty="0"/>
              <a:t>sentences in each paragraph. S</a:t>
            </a:r>
            <a:r>
              <a:rPr lang="en-US" b="1" dirty="0" smtClean="0"/>
              <a:t>tudents will present their editorials.</a:t>
            </a:r>
          </a:p>
        </p:txBody>
      </p:sp>
    </p:spTree>
    <p:extLst>
      <p:ext uri="{BB962C8B-B14F-4D97-AF65-F5344CB8AC3E}">
        <p14:creationId xmlns:p14="http://schemas.microsoft.com/office/powerpoint/2010/main" val="38391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907952" cy="868362"/>
          </a:xfrm>
        </p:spPr>
        <p:txBody>
          <a:bodyPr/>
          <a:lstStyle/>
          <a:p>
            <a:r>
              <a:rPr lang="en-US" sz="3200" dirty="0" smtClean="0"/>
              <a:t>Post-Test: </a:t>
            </a:r>
            <a:r>
              <a:rPr lang="en-US" sz="3200" b="1" dirty="0"/>
              <a:t>You have 5 minutes </a:t>
            </a:r>
            <a:r>
              <a:rPr lang="en-US" sz="3200" b="1" u="sng" dirty="0"/>
              <a:t>Label</a:t>
            </a:r>
            <a:r>
              <a:rPr lang="en-US" sz="3200" b="1" dirty="0"/>
              <a:t> the parts of the body that are affected by smoking cigarettes and</a:t>
            </a:r>
            <a:r>
              <a:rPr lang="en-US" sz="3200" b="1" u="sng" dirty="0"/>
              <a:t> explain</a:t>
            </a:r>
            <a:r>
              <a:rPr lang="en-US" sz="3200" b="1" dirty="0"/>
              <a:t> what happens to that part of the body </a:t>
            </a:r>
            <a:r>
              <a:rPr lang="en-US" sz="3200" b="1" dirty="0" smtClean="0"/>
              <a:t>AFTER </a:t>
            </a:r>
            <a:r>
              <a:rPr lang="en-US" sz="3200" b="1" dirty="0"/>
              <a:t>the lecture.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726" r="-113726"/>
          <a:stretch>
            <a:fillRect/>
          </a:stretch>
        </p:blipFill>
        <p:spPr bwMode="auto">
          <a:xfrm>
            <a:off x="1632887" y="2437023"/>
            <a:ext cx="7313613" cy="4056062"/>
          </a:xfrm>
          <a:prstGeom prst="accentBorderCallout2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91673" y="2607001"/>
            <a:ext cx="155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The brain</a:t>
            </a:r>
            <a:r>
              <a:rPr lang="en-US" sz="1200" dirty="0">
                <a:solidFill>
                  <a:prstClr val="black"/>
                </a:solidFill>
              </a:rPr>
              <a:t>: Changes in brain chemistry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75790"/>
              </p:ext>
            </p:extLst>
          </p:nvPr>
        </p:nvGraphicFramePr>
        <p:xfrm>
          <a:off x="914400" y="431637"/>
          <a:ext cx="7807698" cy="611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2585"/>
                <a:gridCol w="2055207"/>
                <a:gridCol w="3909906"/>
              </a:tblGrid>
              <a:tr h="362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Classification of Drugs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Examples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How it affects the body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8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Depressants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Alcohol, valium, Xanax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Slows</a:t>
                      </a:r>
                      <a:r>
                        <a:rPr lang="en-US" sz="1400" dirty="0">
                          <a:effectLst/>
                        </a:rPr>
                        <a:t> normal brain function. 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High</a:t>
                      </a:r>
                      <a:r>
                        <a:rPr lang="en-US" sz="1400" dirty="0">
                          <a:effectLst/>
                        </a:rPr>
                        <a:t> addictive potential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Withdrawal</a:t>
                      </a:r>
                      <a:r>
                        <a:rPr lang="en-US" sz="1400" dirty="0">
                          <a:effectLst/>
                        </a:rPr>
                        <a:t> effects from long-term use can 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life-threatening </a:t>
                      </a:r>
                      <a:r>
                        <a:rPr lang="en-US" sz="1400" dirty="0">
                          <a:effectLst/>
                        </a:rPr>
                        <a:t>and produce some of the worst consequences of any other drug classifications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98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Stimulants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dirty="0" smtClean="0">
                          <a:effectLst/>
                        </a:rPr>
                        <a:t>Cocaine, </a:t>
                      </a:r>
                      <a:r>
                        <a:rPr lang="en-US" sz="1400" u="none" strike="noStrike" dirty="0" smtClean="0">
                          <a:effectLst/>
                          <a:hlinkClick r:id="rId3"/>
                        </a:rPr>
                        <a:t>methamphetamine</a:t>
                      </a:r>
                      <a:r>
                        <a:rPr lang="en-US" sz="1400" u="none" strike="noStrike" dirty="0" smtClean="0">
                          <a:effectLst/>
                        </a:rPr>
                        <a:t>, amphetamine, MDMA (ecstasy),  nicotine, and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caffeine.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Elevates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mood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Increases feelings of well-being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Increases energy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alertness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Faster</a:t>
                      </a:r>
                      <a:r>
                        <a:rPr lang="en-US" sz="1400" dirty="0">
                          <a:effectLst/>
                        </a:rPr>
                        <a:t> heart rate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Increases blood pressure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Very </a:t>
                      </a:r>
                      <a:r>
                        <a:rPr lang="en-US" sz="1400" dirty="0">
                          <a:effectLst/>
                        </a:rPr>
                        <a:t>high addictive potential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2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Opiates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(powerful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painkillers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dirty="0" smtClean="0">
                          <a:effectLst/>
                        </a:rPr>
                        <a:t>Heroin, </a:t>
                      </a:r>
                      <a:r>
                        <a:rPr lang="en-US" sz="1400" dirty="0" smtClean="0">
                          <a:effectLst/>
                        </a:rPr>
                        <a:t>morphine</a:t>
                      </a:r>
                      <a:r>
                        <a:rPr lang="en-US" sz="1400" dirty="0">
                          <a:effectLst/>
                        </a:rPr>
                        <a:t>, codeine, and </a:t>
                      </a:r>
                      <a:r>
                        <a:rPr lang="en-US" sz="1400" dirty="0" err="1">
                          <a:effectLst/>
                        </a:rPr>
                        <a:t>Oxycontin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Produces a quick, intense feeling of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pleasure </a:t>
                      </a:r>
                      <a:r>
                        <a:rPr lang="en-US" sz="1400" dirty="0">
                          <a:effectLst/>
                        </a:rPr>
                        <a:t>followed by a sense of well-being and calm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Very</a:t>
                      </a:r>
                      <a:r>
                        <a:rPr lang="en-US" sz="1400" dirty="0">
                          <a:effectLst/>
                        </a:rPr>
                        <a:t> high addictive potential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13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Hallucinogens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LSD, PCP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MDMA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(Ecstasy)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, marijuana, </a:t>
                      </a:r>
                      <a:r>
                        <a:rPr lang="en-US" sz="1400" dirty="0" smtClean="0">
                          <a:effectLst/>
                        </a:rPr>
                        <a:t>mescaline</a:t>
                      </a:r>
                      <a:r>
                        <a:rPr lang="en-US" sz="1400" dirty="0">
                          <a:effectLst/>
                        </a:rPr>
                        <a:t>, and psilocybin.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Altered perception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feeling 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Powerful mind-altering effects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Affects regions of the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brain</a:t>
                      </a:r>
                      <a:r>
                        <a:rPr lang="en-US" sz="1400" dirty="0">
                          <a:effectLst/>
                        </a:rPr>
                        <a:t> that are responsible for coordination, thought processes, hearing, and sight. 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People to hear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voices</a:t>
                      </a:r>
                      <a:r>
                        <a:rPr lang="en-US" sz="1400" dirty="0">
                          <a:effectLst/>
                        </a:rPr>
                        <a:t>, see things, and feel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sensations</a:t>
                      </a:r>
                      <a:r>
                        <a:rPr lang="en-US" sz="1400" dirty="0">
                          <a:effectLst/>
                        </a:rPr>
                        <a:t> that do not exist.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Moderate</a:t>
                      </a:r>
                      <a:r>
                        <a:rPr lang="en-US" sz="1400" dirty="0">
                          <a:effectLst/>
                        </a:rPr>
                        <a:t> potential for </a:t>
                      </a:r>
                      <a:r>
                        <a:rPr lang="en-US" sz="1400" dirty="0" smtClean="0">
                          <a:effectLst/>
                        </a:rPr>
                        <a:t>addiction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High</a:t>
                      </a:r>
                      <a:r>
                        <a:rPr lang="en-US" sz="1400" dirty="0">
                          <a:effectLst/>
                        </a:rPr>
                        <a:t> potential for tolerance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8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907952" cy="868362"/>
          </a:xfrm>
        </p:spPr>
        <p:txBody>
          <a:bodyPr/>
          <a:lstStyle/>
          <a:p>
            <a:r>
              <a:rPr lang="en-US" sz="3200" dirty="0" smtClean="0"/>
              <a:t>Pre-Test: </a:t>
            </a:r>
            <a:r>
              <a:rPr lang="en-US" sz="3200" b="1" dirty="0"/>
              <a:t>You have </a:t>
            </a:r>
            <a:r>
              <a:rPr lang="en-US" sz="3200" b="1" dirty="0" smtClean="0"/>
              <a:t>3 </a:t>
            </a:r>
            <a:r>
              <a:rPr lang="en-US" sz="3200" b="1" dirty="0"/>
              <a:t>minutes </a:t>
            </a:r>
            <a:r>
              <a:rPr lang="en-US" sz="3200" b="1" u="sng" dirty="0"/>
              <a:t>Label</a:t>
            </a:r>
            <a:r>
              <a:rPr lang="en-US" sz="3200" b="1" dirty="0"/>
              <a:t> the parts of the body that are affected by smoking cigarettes and</a:t>
            </a:r>
            <a:r>
              <a:rPr lang="en-US" sz="3200" b="1" u="sng" dirty="0"/>
              <a:t> explain</a:t>
            </a:r>
            <a:r>
              <a:rPr lang="en-US" sz="3200" b="1" dirty="0"/>
              <a:t> what happens to that part of the body before the lecture.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726" r="-113726"/>
          <a:stretch>
            <a:fillRect/>
          </a:stretch>
        </p:blipFill>
        <p:spPr bwMode="auto">
          <a:xfrm>
            <a:off x="1632887" y="2437023"/>
            <a:ext cx="7313613" cy="4056062"/>
          </a:xfrm>
          <a:prstGeom prst="accentBorderCallout2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91673" y="2607001"/>
            <a:ext cx="155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The brain</a:t>
            </a:r>
            <a:r>
              <a:rPr lang="en-US" sz="1200" dirty="0">
                <a:solidFill>
                  <a:prstClr val="black"/>
                </a:solidFill>
              </a:rPr>
              <a:t>: Changes in brain chemistry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707444" cy="4682095"/>
          </a:xfrm>
        </p:spPr>
        <p:txBody>
          <a:bodyPr>
            <a:normAutofit fontScale="32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6200" dirty="0" smtClean="0"/>
              <a:t>Nicotine</a:t>
            </a:r>
            <a:r>
              <a:rPr lang="en-US" sz="6200" dirty="0"/>
              <a:t>: the addictive drug found in tobacco </a:t>
            </a:r>
            <a:r>
              <a:rPr lang="en-US" sz="6200" dirty="0" smtClean="0"/>
              <a:t>leaves.</a:t>
            </a:r>
            <a:endParaRPr lang="en-US" sz="6200" dirty="0"/>
          </a:p>
          <a:p>
            <a:pPr>
              <a:buFont typeface="+mj-lt"/>
              <a:buAutoNum type="arabicPeriod"/>
            </a:pPr>
            <a:r>
              <a:rPr lang="en-US" sz="6200" dirty="0" smtClean="0"/>
              <a:t>Stimulant</a:t>
            </a:r>
            <a:r>
              <a:rPr lang="en-US" sz="6200" dirty="0"/>
              <a:t>: a drug that </a:t>
            </a:r>
            <a:r>
              <a:rPr lang="en-US" sz="6200" dirty="0" smtClean="0"/>
              <a:t>increases </a:t>
            </a:r>
            <a:r>
              <a:rPr lang="en-US" sz="6200" dirty="0"/>
              <a:t>the action of the central nervous system, the heart, and other organs.</a:t>
            </a:r>
          </a:p>
          <a:p>
            <a:pPr>
              <a:buFont typeface="+mj-lt"/>
              <a:buAutoNum type="arabicPeriod"/>
            </a:pPr>
            <a:r>
              <a:rPr lang="en-US" sz="6200" dirty="0" smtClean="0"/>
              <a:t>Carcinogen</a:t>
            </a:r>
            <a:r>
              <a:rPr lang="en-US" sz="6200" dirty="0"/>
              <a:t>: a </a:t>
            </a:r>
            <a:r>
              <a:rPr lang="en-US" sz="6200" dirty="0" smtClean="0"/>
              <a:t>cancer-causing </a:t>
            </a:r>
            <a:r>
              <a:rPr lang="en-US" sz="6200" dirty="0"/>
              <a:t>substance</a:t>
            </a:r>
          </a:p>
          <a:p>
            <a:pPr>
              <a:buFont typeface="+mj-lt"/>
              <a:buAutoNum type="arabicPeriod"/>
            </a:pPr>
            <a:r>
              <a:rPr lang="en-US" sz="6200" dirty="0" smtClean="0"/>
              <a:t>Tar</a:t>
            </a:r>
            <a:r>
              <a:rPr lang="en-US" sz="6200" dirty="0"/>
              <a:t>: a thick, sticky, dark fluid produced when tobacco </a:t>
            </a:r>
            <a:r>
              <a:rPr lang="en-US" sz="6200" dirty="0" smtClean="0"/>
              <a:t>burns.</a:t>
            </a:r>
            <a:endParaRPr lang="en-US" sz="6200" dirty="0"/>
          </a:p>
          <a:p>
            <a:pPr>
              <a:buFont typeface="+mj-lt"/>
              <a:buAutoNum type="arabicPeriod"/>
            </a:pPr>
            <a:r>
              <a:rPr lang="en-US" sz="6200" dirty="0" smtClean="0"/>
              <a:t>Carbon </a:t>
            </a:r>
            <a:r>
              <a:rPr lang="en-US" sz="6200" dirty="0"/>
              <a:t>Monoxide: a </a:t>
            </a:r>
            <a:r>
              <a:rPr lang="en-US" sz="6200" dirty="0" smtClean="0"/>
              <a:t>colorless, odorless</a:t>
            </a:r>
            <a:r>
              <a:rPr lang="en-US" sz="6200" dirty="0"/>
              <a:t>, and poisonous gas</a:t>
            </a:r>
          </a:p>
          <a:p>
            <a:pPr>
              <a:buFont typeface="+mj-lt"/>
              <a:buAutoNum type="arabicPeriod"/>
            </a:pPr>
            <a:r>
              <a:rPr lang="en-US" sz="6200" dirty="0" smtClean="0"/>
              <a:t>Smokeless </a:t>
            </a:r>
            <a:r>
              <a:rPr lang="en-US" sz="6200" dirty="0"/>
              <a:t>Tobacco: tobacco that is sniffed through the </a:t>
            </a:r>
            <a:r>
              <a:rPr lang="en-US" sz="6200" dirty="0" smtClean="0"/>
              <a:t>nose, held </a:t>
            </a:r>
            <a:r>
              <a:rPr lang="en-US" sz="6200" dirty="0"/>
              <a:t>on the mouth, or chewed.</a:t>
            </a:r>
          </a:p>
          <a:p>
            <a:pPr>
              <a:buFont typeface="+mj-lt"/>
              <a:buAutoNum type="arabicPeriod"/>
            </a:pPr>
            <a:r>
              <a:rPr lang="en-US" sz="6200" dirty="0" smtClean="0"/>
              <a:t>Leukoplakia</a:t>
            </a:r>
            <a:r>
              <a:rPr lang="en-US" sz="6200" dirty="0"/>
              <a:t>: thickened, white, leathery-looking spots on the </a:t>
            </a:r>
            <a:r>
              <a:rPr lang="en-US" sz="6200" dirty="0" smtClean="0"/>
              <a:t>inside of </a:t>
            </a:r>
            <a:r>
              <a:rPr lang="en-US" sz="6200" dirty="0"/>
              <a:t>the mouth that can develop into oral </a:t>
            </a:r>
            <a:r>
              <a:rPr lang="en-US" sz="6200" dirty="0" smtClean="0"/>
              <a:t>cancer.</a:t>
            </a:r>
            <a:endParaRPr lang="en-US" sz="6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Leukoplakia</a:t>
            </a:r>
            <a:endParaRPr lang="en-US" dirty="0"/>
          </a:p>
        </p:txBody>
      </p:sp>
      <p:pic>
        <p:nvPicPr>
          <p:cNvPr id="4" name="Content Placeholder 3" descr="Leukoplakia02-04-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b="17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06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cigarette?</a:t>
            </a:r>
            <a:endParaRPr lang="en-US" dirty="0"/>
          </a:p>
        </p:txBody>
      </p:sp>
      <p:pic>
        <p:nvPicPr>
          <p:cNvPr id="4" name="Content Placeholder 3" descr="Whatsinacigaret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820"/>
          <a:stretch>
            <a:fillRect/>
          </a:stretch>
        </p:blipFill>
        <p:spPr>
          <a:xfrm>
            <a:off x="282666" y="1735138"/>
            <a:ext cx="8623231" cy="4782364"/>
          </a:xfrm>
        </p:spPr>
      </p:pic>
    </p:spTree>
    <p:extLst>
      <p:ext uri="{BB962C8B-B14F-4D97-AF65-F5344CB8AC3E}">
        <p14:creationId xmlns:p14="http://schemas.microsoft.com/office/powerpoint/2010/main" val="27144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Effects of Tobacco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Brain chemistry changes, causes body to crave the drug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Respiration and heart rate increases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Taste buds are dulled and appetite is reduced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Users have bad breath, yellow teeth, and smelly hair, skin, and clothes.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Effects of Tobacco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Chronic </a:t>
            </a:r>
            <a:r>
              <a:rPr lang="en-US" dirty="0"/>
              <a:t>bronchitis: </a:t>
            </a:r>
            <a:r>
              <a:rPr lang="en-US" dirty="0" smtClean="0"/>
              <a:t>occurs when the cilia in the bronchi become so damaged that they are useless. Leads to build up of tar in the lungs.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Emphysema</a:t>
            </a:r>
            <a:r>
              <a:rPr lang="en-US" dirty="0"/>
              <a:t>: </a:t>
            </a:r>
            <a:r>
              <a:rPr lang="en-US" dirty="0" smtClean="0"/>
              <a:t>is a disease that destroys the tiny air sacs in the lungs, making them less elastic, causing it difficult for the lungs to absorb oxygen.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Lung </a:t>
            </a:r>
            <a:r>
              <a:rPr lang="en-US" dirty="0"/>
              <a:t>cancer: </a:t>
            </a:r>
            <a:r>
              <a:rPr lang="en-US" dirty="0" smtClean="0"/>
              <a:t>nearly 90 percent of </a:t>
            </a:r>
            <a:r>
              <a:rPr lang="en-US" dirty="0"/>
              <a:t>lung cancer deaths are caused by </a:t>
            </a:r>
            <a:r>
              <a:rPr lang="en-US" dirty="0" smtClean="0"/>
              <a:t>smoking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Coronary </a:t>
            </a:r>
            <a:r>
              <a:rPr lang="en-US" dirty="0"/>
              <a:t>heart disease </a:t>
            </a:r>
            <a:r>
              <a:rPr lang="en-US" dirty="0" smtClean="0"/>
              <a:t>and stroke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A weakened immune 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1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OPD---Obstructive-Chronic-Bronchitis-or-Emphyse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" b="483"/>
          <a:stretch>
            <a:fillRect/>
          </a:stretch>
        </p:blipFill>
        <p:spPr>
          <a:xfrm>
            <a:off x="296166" y="1735138"/>
            <a:ext cx="8743763" cy="4849210"/>
          </a:xfrm>
        </p:spPr>
      </p:pic>
    </p:spTree>
    <p:extLst>
      <p:ext uri="{BB962C8B-B14F-4D97-AF65-F5344CB8AC3E}">
        <p14:creationId xmlns:p14="http://schemas.microsoft.com/office/powerpoint/2010/main" val="30409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702</Words>
  <Application>Microsoft Office PowerPoint</Application>
  <PresentationFormat>On-screen Show (4:3)</PresentationFormat>
  <Paragraphs>74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Inkwell</vt:lpstr>
      <vt:lpstr>Drug Classifications, Tobacco, and Alcohol</vt:lpstr>
      <vt:lpstr>PowerPoint Presentation</vt:lpstr>
      <vt:lpstr>Pre-Test: You have 3 minutes Label the parts of the body that are affected by smoking cigarettes and explain what happens to that part of the body before the lecture. </vt:lpstr>
      <vt:lpstr>Vocabulary</vt:lpstr>
      <vt:lpstr>Leukoplakia</vt:lpstr>
      <vt:lpstr>What’s in a cigarette?</vt:lpstr>
      <vt:lpstr>Short Term Effects of Tobacco Use</vt:lpstr>
      <vt:lpstr>Long Term Effects of Tobacco Use</vt:lpstr>
      <vt:lpstr>PowerPoint Presentation</vt:lpstr>
      <vt:lpstr>The Cost of Smoking</vt:lpstr>
      <vt:lpstr>Write an editorial</vt:lpstr>
      <vt:lpstr>Post-Test: You have 5 minutes Label the parts of the body that are affected by smoking cigarettes and explain what happens to that part of the body AFTER the lecture.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Classifications, Tobacco, and Alcohol</dc:title>
  <dc:creator>Kari Gonsalves</dc:creator>
  <cp:lastModifiedBy>Kari Gonsalves</cp:lastModifiedBy>
  <cp:revision>4</cp:revision>
  <dcterms:created xsi:type="dcterms:W3CDTF">2015-04-30T13:20:39Z</dcterms:created>
  <dcterms:modified xsi:type="dcterms:W3CDTF">2015-12-03T14:28:01Z</dcterms:modified>
</cp:coreProperties>
</file>