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1"/>
  </p:sldMasterIdLst>
  <p:notesMasterIdLst>
    <p:notesMasterId r:id="rId20"/>
  </p:notesMasterIdLst>
  <p:handoutMasterIdLst>
    <p:handoutMasterId r:id="rId21"/>
  </p:handoutMasterIdLst>
  <p:sldIdLst>
    <p:sldId id="268" r:id="rId2"/>
    <p:sldId id="267" r:id="rId3"/>
    <p:sldId id="273" r:id="rId4"/>
    <p:sldId id="272" r:id="rId5"/>
    <p:sldId id="275" r:id="rId6"/>
    <p:sldId id="274" r:id="rId7"/>
    <p:sldId id="277" r:id="rId8"/>
    <p:sldId id="276" r:id="rId9"/>
    <p:sldId id="256" r:id="rId10"/>
    <p:sldId id="257" r:id="rId11"/>
    <p:sldId id="258" r:id="rId12"/>
    <p:sldId id="259" r:id="rId13"/>
    <p:sldId id="260" r:id="rId14"/>
    <p:sldId id="261" r:id="rId15"/>
    <p:sldId id="262" r:id="rId16"/>
    <p:sldId id="263" r:id="rId17"/>
    <p:sldId id="264" r:id="rId18"/>
    <p:sldId id="265" r:id="rId19"/>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4" autoAdjust="0"/>
    <p:restoredTop sz="94660"/>
  </p:normalViewPr>
  <p:slideViewPr>
    <p:cSldViewPr snapToGrid="0" snapToObjects="1">
      <p:cViewPr varScale="1">
        <p:scale>
          <a:sx n="61" d="100"/>
          <a:sy n="61" d="100"/>
        </p:scale>
        <p:origin x="-96"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3C436FA7-2DEE-438F-8A50-B3C616D4F1D9}" type="datetimeFigureOut">
              <a:rPr lang="en-US" smtClean="0"/>
              <a:t>3/10/2015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F92F4D3F-9687-4093-B879-CD020796B09B}" type="slidenum">
              <a:rPr lang="en-US" smtClean="0"/>
              <a:t>‹#›</a:t>
            </a:fld>
            <a:endParaRPr lang="en-US"/>
          </a:p>
        </p:txBody>
      </p:sp>
    </p:spTree>
    <p:extLst>
      <p:ext uri="{BB962C8B-B14F-4D97-AF65-F5344CB8AC3E}">
        <p14:creationId xmlns:p14="http://schemas.microsoft.com/office/powerpoint/2010/main" val="3172091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A0424CE1-41BC-F746-8A26-8FFBFA56D3E7}" type="datetimeFigureOut">
              <a:rPr lang="en-US" smtClean="0"/>
              <a:t>3/10/2015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9CE26B9C-4244-0241-ACE9-13B06480C8A7}" type="slidenum">
              <a:rPr lang="en-US" smtClean="0"/>
              <a:t>‹#›</a:t>
            </a:fld>
            <a:endParaRPr lang="en-US"/>
          </a:p>
        </p:txBody>
      </p:sp>
    </p:spTree>
    <p:extLst>
      <p:ext uri="{BB962C8B-B14F-4D97-AF65-F5344CB8AC3E}">
        <p14:creationId xmlns:p14="http://schemas.microsoft.com/office/powerpoint/2010/main" val="34410414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r>
              <a:rPr lang="en-US" baseline="0" dirty="0" smtClean="0"/>
              <a:t> feel anxious about an important class presentation</a:t>
            </a:r>
          </a:p>
          <a:p>
            <a:r>
              <a:rPr lang="en-US" baseline="0" dirty="0" smtClean="0"/>
              <a:t>Once stressful situation is over, so is the anxiety it created</a:t>
            </a:r>
            <a:endParaRPr lang="en-US" dirty="0"/>
          </a:p>
        </p:txBody>
      </p:sp>
      <p:sp>
        <p:nvSpPr>
          <p:cNvPr id="4" name="Slide Number Placeholder 3"/>
          <p:cNvSpPr>
            <a:spLocks noGrp="1"/>
          </p:cNvSpPr>
          <p:nvPr>
            <p:ph type="sldNum" sz="quarter" idx="10"/>
          </p:nvPr>
        </p:nvSpPr>
        <p:spPr/>
        <p:txBody>
          <a:bodyPr/>
          <a:lstStyle/>
          <a:p>
            <a:fld id="{9CE26B9C-4244-0241-ACE9-13B06480C8A7}" type="slidenum">
              <a:rPr lang="en-US" smtClean="0"/>
              <a:t>11</a:t>
            </a:fld>
            <a:endParaRPr lang="en-US"/>
          </a:p>
        </p:txBody>
      </p:sp>
    </p:spTree>
    <p:extLst>
      <p:ext uri="{BB962C8B-B14F-4D97-AF65-F5344CB8AC3E}">
        <p14:creationId xmlns:p14="http://schemas.microsoft.com/office/powerpoint/2010/main" val="397751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9EC61-1309-4147-8FC5-9A613E803284}"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9E0EA-F01C-8E40-8D1B-4BC11388B2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A9EC61-1309-4147-8FC5-9A613E803284}"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9E0EA-F01C-8E40-8D1B-4BC11388B2B1}"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9EC61-1309-4147-8FC5-9A613E803284}"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9E0EA-F01C-8E40-8D1B-4BC11388B2B1}"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3A9EC61-1309-4147-8FC5-9A613E803284}"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9E0EA-F01C-8E40-8D1B-4BC11388B2B1}"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A9EC61-1309-4147-8FC5-9A613E803284}"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9E0EA-F01C-8E40-8D1B-4BC11388B2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A9EC61-1309-4147-8FC5-9A613E803284}"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9E0EA-F01C-8E40-8D1B-4BC11388B2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A9EC61-1309-4147-8FC5-9A613E803284}"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9E0EA-F01C-8E40-8D1B-4BC11388B2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A9EC61-1309-4147-8FC5-9A613E803284}"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9E0EA-F01C-8E40-8D1B-4BC11388B2B1}"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9EC61-1309-4147-8FC5-9A613E803284}"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9E0EA-F01C-8E40-8D1B-4BC11388B2B1}"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A9EC61-1309-4147-8FC5-9A613E803284}" type="datetimeFigureOut">
              <a:rPr lang="en-US" smtClean="0"/>
              <a:t>3/10/2015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B09E0EA-F01C-8E40-8D1B-4BC11388B2B1}"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rchives.gov/exhibits/featured_documents/emancipation_proclamation/" TargetMode="External"/><Relationship Id="rId2" Type="http://schemas.openxmlformats.org/officeDocument/2006/relationships/hyperlink" Target="http://www.nami.org/Template.cfm?Section=depression" TargetMode="Externa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www.nami.org/Template_EoY.cfm?Section=Not_Alone&amp;Template=/ContentManagement/ContentDisplay.cfm&amp;ContentID=14575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youtube.com/watch?v=fNLTALU_LrU"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940031"/>
          </a:xfrm>
        </p:spPr>
        <p:txBody>
          <a:bodyPr/>
          <a:lstStyle/>
          <a:p>
            <a:r>
              <a:rPr lang="en-US" dirty="0" smtClean="0"/>
              <a:t>Who am I?</a:t>
            </a:r>
            <a:endParaRPr lang="en-US" dirty="0"/>
          </a:p>
        </p:txBody>
      </p:sp>
      <p:sp>
        <p:nvSpPr>
          <p:cNvPr id="3" name="Subtitle 2"/>
          <p:cNvSpPr>
            <a:spLocks noGrp="1"/>
          </p:cNvSpPr>
          <p:nvPr>
            <p:ph type="subTitle" idx="1"/>
          </p:nvPr>
        </p:nvSpPr>
        <p:spPr>
          <a:xfrm>
            <a:off x="1371600" y="2540231"/>
            <a:ext cx="6400800" cy="2488970"/>
          </a:xfrm>
        </p:spPr>
        <p:txBody>
          <a:bodyPr/>
          <a:lstStyle/>
          <a:p>
            <a:pPr marL="342900" indent="-342900" algn="l">
              <a:buFont typeface="Arial"/>
              <a:buChar char="•"/>
            </a:pPr>
            <a:r>
              <a:rPr lang="en-US" dirty="0" smtClean="0"/>
              <a:t>The 16</a:t>
            </a:r>
            <a:r>
              <a:rPr lang="en-US" baseline="30000" dirty="0" smtClean="0"/>
              <a:t>th</a:t>
            </a:r>
            <a:r>
              <a:rPr lang="en-US" dirty="0" smtClean="0"/>
              <a:t> president of the United States</a:t>
            </a:r>
          </a:p>
          <a:p>
            <a:pPr marL="342900" indent="-342900" algn="l">
              <a:buFont typeface="Arial"/>
              <a:buChar char="•"/>
            </a:pPr>
            <a:r>
              <a:rPr lang="en-US" dirty="0" smtClean="0"/>
              <a:t>Served 2 presidential terms</a:t>
            </a:r>
          </a:p>
          <a:p>
            <a:pPr marL="342900" indent="-342900" algn="l">
              <a:buFont typeface="Arial"/>
              <a:buChar char="•"/>
            </a:pPr>
            <a:r>
              <a:rPr lang="en-US" dirty="0" smtClean="0"/>
              <a:t>Wrote the Emancipation Proclamation</a:t>
            </a:r>
          </a:p>
          <a:p>
            <a:pPr marL="342900" indent="-342900" algn="l">
              <a:buFont typeface="Arial"/>
              <a:buChar char="•"/>
            </a:pPr>
            <a:r>
              <a:rPr lang="en-US" dirty="0" smtClean="0"/>
              <a:t>Made Thanksgiving a national holiday</a:t>
            </a:r>
          </a:p>
          <a:p>
            <a:pPr marL="342900" indent="-342900" algn="l">
              <a:buFont typeface="Arial"/>
              <a:buChar char="•"/>
            </a:pPr>
            <a:endParaRPr lang="en-US" dirty="0" smtClean="0"/>
          </a:p>
          <a:p>
            <a:pPr marL="342900" indent="-342900" algn="l">
              <a:buFont typeface="Arial"/>
              <a:buChar char="•"/>
            </a:pPr>
            <a:endParaRPr lang="en-US" dirty="0"/>
          </a:p>
        </p:txBody>
      </p:sp>
    </p:spTree>
    <p:extLst>
      <p:ext uri="{BB962C8B-B14F-4D97-AF65-F5344CB8AC3E}">
        <p14:creationId xmlns:p14="http://schemas.microsoft.com/office/powerpoint/2010/main" val="223078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Students will be able to examine mental illness by reviewing the types of mental disorders.</a:t>
            </a:r>
            <a:endParaRPr lang="en-US" dirty="0"/>
          </a:p>
        </p:txBody>
      </p:sp>
      <p:sp>
        <p:nvSpPr>
          <p:cNvPr id="2" name="Title 1"/>
          <p:cNvSpPr>
            <a:spLocks noGrp="1"/>
          </p:cNvSpPr>
          <p:nvPr>
            <p:ph type="title"/>
          </p:nvPr>
        </p:nvSpPr>
        <p:spPr/>
        <p:txBody>
          <a:bodyPr/>
          <a:lstStyle/>
          <a:p>
            <a:r>
              <a:rPr lang="en-US" dirty="0" smtClean="0"/>
              <a:t>Objective</a:t>
            </a:r>
            <a:endParaRPr lang="en-US" dirty="0"/>
          </a:p>
        </p:txBody>
      </p:sp>
    </p:spTree>
    <p:extLst>
      <p:ext uri="{BB962C8B-B14F-4D97-AF65-F5344CB8AC3E}">
        <p14:creationId xmlns:p14="http://schemas.microsoft.com/office/powerpoint/2010/main" val="339004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3380"/>
            <a:ext cx="8229600" cy="4142783"/>
          </a:xfrm>
        </p:spPr>
        <p:txBody>
          <a:bodyPr>
            <a:normAutofit fontScale="92500" lnSpcReduction="10000"/>
          </a:bodyPr>
          <a:lstStyle/>
          <a:p>
            <a:pPr marL="0" indent="0">
              <a:buNone/>
            </a:pPr>
            <a:r>
              <a:rPr lang="en-US" dirty="0" smtClean="0"/>
              <a:t>1. Define </a:t>
            </a:r>
            <a:r>
              <a:rPr lang="en-US" b="1" dirty="0" smtClean="0"/>
              <a:t>Anxiety</a:t>
            </a:r>
            <a:r>
              <a:rPr lang="en-US" dirty="0" smtClean="0"/>
              <a:t>: </a:t>
            </a:r>
          </a:p>
          <a:p>
            <a:pPr marL="0" indent="0">
              <a:buNone/>
            </a:pPr>
            <a:endParaRPr lang="en-US" dirty="0" smtClean="0"/>
          </a:p>
          <a:p>
            <a:pPr marL="0" indent="0">
              <a:buNone/>
            </a:pPr>
            <a:r>
              <a:rPr lang="en-US" dirty="0" smtClean="0"/>
              <a:t>1a. The condition of feeling uneasy or worried about what may happen</a:t>
            </a:r>
          </a:p>
          <a:p>
            <a:pPr marL="0" indent="0">
              <a:buNone/>
            </a:pPr>
            <a:endParaRPr lang="en-US" dirty="0" smtClean="0"/>
          </a:p>
          <a:p>
            <a:pPr marL="0" indent="0">
              <a:buNone/>
            </a:pPr>
            <a:r>
              <a:rPr lang="en-US" dirty="0" smtClean="0"/>
              <a:t>1b. List 5 stress management techniques that you learned previously that can help with anxiety</a:t>
            </a:r>
          </a:p>
          <a:p>
            <a:pPr marL="0" indent="0">
              <a:buNone/>
            </a:pPr>
            <a:endParaRPr lang="en-US" dirty="0" smtClean="0"/>
          </a:p>
          <a:p>
            <a:pPr marL="0" indent="0">
              <a:buNone/>
            </a:pPr>
            <a:r>
              <a:rPr lang="en-US" dirty="0" smtClean="0">
                <a:solidFill>
                  <a:srgbClr val="FF0000"/>
                </a:solidFill>
              </a:rPr>
              <a:t>Practicing relaxation techniques, redirecting your energy, seek support, plan ahead, regular physical activity, thinking positively, using refusal skills, eat nutritious meals</a:t>
            </a:r>
          </a:p>
          <a:p>
            <a:endParaRPr lang="en-US" dirty="0" smtClean="0"/>
          </a:p>
          <a:p>
            <a:endParaRPr lang="en-US" dirty="0"/>
          </a:p>
        </p:txBody>
      </p:sp>
      <p:sp>
        <p:nvSpPr>
          <p:cNvPr id="2" name="Title 1"/>
          <p:cNvSpPr>
            <a:spLocks noGrp="1"/>
          </p:cNvSpPr>
          <p:nvPr>
            <p:ph type="title"/>
          </p:nvPr>
        </p:nvSpPr>
        <p:spPr>
          <a:xfrm>
            <a:off x="457200" y="274638"/>
            <a:ext cx="8229600" cy="1437632"/>
          </a:xfrm>
        </p:spPr>
        <p:txBody>
          <a:bodyPr>
            <a:noAutofit/>
          </a:bodyPr>
          <a:lstStyle/>
          <a:p>
            <a:r>
              <a:rPr lang="en-US" sz="2800" b="1" dirty="0" smtClean="0"/>
              <a:t>Main Idea 1: </a:t>
            </a:r>
            <a:br>
              <a:rPr lang="en-US" sz="2800" b="1" dirty="0" smtClean="0"/>
            </a:br>
            <a:r>
              <a:rPr lang="en-US" sz="2800" b="1" dirty="0" smtClean="0"/>
              <a:t>Occasional anxiety is a normal, manageable reaction to many short-term, stressful situations</a:t>
            </a:r>
            <a:endParaRPr lang="en-US" sz="2800" b="1" dirty="0"/>
          </a:p>
        </p:txBody>
      </p:sp>
      <p:sp>
        <p:nvSpPr>
          <p:cNvPr id="4" name="TextBox 3"/>
          <p:cNvSpPr txBox="1"/>
          <p:nvPr/>
        </p:nvSpPr>
        <p:spPr>
          <a:xfrm>
            <a:off x="3710402" y="248279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1733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dissolv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dirty="0" smtClean="0"/>
              <a:t>2. Define </a:t>
            </a:r>
            <a:r>
              <a:rPr lang="en-US" b="1" dirty="0" smtClean="0"/>
              <a:t>Depression</a:t>
            </a:r>
          </a:p>
          <a:p>
            <a:pPr marL="0" indent="0">
              <a:buNone/>
            </a:pPr>
            <a:r>
              <a:rPr lang="en-US" dirty="0" smtClean="0"/>
              <a:t>2a. A prolonged feeling of helplessness, hopelessness and sadness.</a:t>
            </a:r>
          </a:p>
          <a:p>
            <a:pPr marL="0" indent="0">
              <a:buNone/>
            </a:pPr>
            <a:r>
              <a:rPr lang="en-US" dirty="0" smtClean="0"/>
              <a:t>2b. Almost </a:t>
            </a:r>
            <a:r>
              <a:rPr lang="en-US" dirty="0" smtClean="0">
                <a:solidFill>
                  <a:srgbClr val="FF0000"/>
                </a:solidFill>
              </a:rPr>
              <a:t>15</a:t>
            </a:r>
            <a:r>
              <a:rPr lang="en-US" dirty="0" smtClean="0"/>
              <a:t> percent of all teens will display some signs of depression</a:t>
            </a:r>
          </a:p>
          <a:p>
            <a:pPr marL="0" indent="0">
              <a:buNone/>
            </a:pPr>
            <a:endParaRPr lang="en-US" dirty="0" smtClean="0"/>
          </a:p>
          <a:p>
            <a:pPr marL="0" indent="0">
              <a:buNone/>
            </a:pPr>
            <a:r>
              <a:rPr lang="en-US" dirty="0" smtClean="0"/>
              <a:t>3. Causes of depression</a:t>
            </a:r>
          </a:p>
          <a:p>
            <a:pPr marL="0" indent="0">
              <a:buNone/>
            </a:pPr>
            <a:r>
              <a:rPr lang="en-US" dirty="0" smtClean="0"/>
              <a:t>3a. </a:t>
            </a:r>
            <a:r>
              <a:rPr lang="en-US" u="sng" dirty="0" smtClean="0">
                <a:solidFill>
                  <a:srgbClr val="FF0000"/>
                </a:solidFill>
              </a:rPr>
              <a:t>Physical</a:t>
            </a:r>
            <a:r>
              <a:rPr lang="en-US" dirty="0" smtClean="0"/>
              <a:t> (medical condition or illness)</a:t>
            </a:r>
          </a:p>
          <a:p>
            <a:pPr marL="0" indent="0">
              <a:buNone/>
            </a:pPr>
            <a:r>
              <a:rPr lang="en-US" dirty="0" smtClean="0"/>
              <a:t>3b. </a:t>
            </a:r>
            <a:r>
              <a:rPr lang="en-US" u="sng" dirty="0" smtClean="0">
                <a:solidFill>
                  <a:srgbClr val="FF0000"/>
                </a:solidFill>
              </a:rPr>
              <a:t>Psychological</a:t>
            </a:r>
            <a:r>
              <a:rPr lang="en-US" dirty="0" smtClean="0"/>
              <a:t> (surviving a traumatic life event)</a:t>
            </a:r>
          </a:p>
          <a:p>
            <a:pPr marL="0" indent="0">
              <a:buNone/>
            </a:pPr>
            <a:r>
              <a:rPr lang="en-US" dirty="0" smtClean="0"/>
              <a:t>3c. </a:t>
            </a:r>
            <a:r>
              <a:rPr lang="en-US" u="sng" dirty="0" smtClean="0"/>
              <a:t>Social or environmental </a:t>
            </a:r>
            <a:r>
              <a:rPr lang="en-US" dirty="0" smtClean="0"/>
              <a:t>(living in poverty or in a physically or emotionally harmful environment) </a:t>
            </a:r>
            <a:endParaRPr lang="en-US" dirty="0"/>
          </a:p>
        </p:txBody>
      </p:sp>
      <p:sp>
        <p:nvSpPr>
          <p:cNvPr id="2" name="Title 1"/>
          <p:cNvSpPr>
            <a:spLocks noGrp="1"/>
          </p:cNvSpPr>
          <p:nvPr>
            <p:ph type="title"/>
          </p:nvPr>
        </p:nvSpPr>
        <p:spPr/>
        <p:txBody>
          <a:bodyPr>
            <a:normAutofit fontScale="90000"/>
          </a:bodyPr>
          <a:lstStyle/>
          <a:p>
            <a:r>
              <a:rPr lang="en-US" sz="2800" b="1" dirty="0" smtClean="0"/>
              <a:t>Main Idea 2: </a:t>
            </a:r>
            <a:br>
              <a:rPr lang="en-US" sz="2800" b="1" dirty="0" smtClean="0"/>
            </a:br>
            <a:r>
              <a:rPr lang="en-US" sz="2800" b="1" dirty="0" smtClean="0">
                <a:solidFill>
                  <a:srgbClr val="FF0000"/>
                </a:solidFill>
              </a:rPr>
              <a:t>Depression can linger or be severe enough </a:t>
            </a:r>
            <a:br>
              <a:rPr lang="en-US" sz="2800" b="1" dirty="0" smtClean="0">
                <a:solidFill>
                  <a:srgbClr val="FF0000"/>
                </a:solidFill>
              </a:rPr>
            </a:br>
            <a:r>
              <a:rPr lang="en-US" sz="2800" b="1" dirty="0" smtClean="0">
                <a:solidFill>
                  <a:srgbClr val="FF0000"/>
                </a:solidFill>
              </a:rPr>
              <a:t>to disrupt daily activities.</a:t>
            </a:r>
            <a:endParaRPr lang="en-US" sz="2800" b="1" dirty="0">
              <a:solidFill>
                <a:srgbClr val="FF0000"/>
              </a:solidFill>
            </a:endParaRPr>
          </a:p>
        </p:txBody>
      </p:sp>
    </p:spTree>
    <p:extLst>
      <p:ext uri="{BB962C8B-B14F-4D97-AF65-F5344CB8AC3E}">
        <p14:creationId xmlns:p14="http://schemas.microsoft.com/office/powerpoint/2010/main" val="107447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883498"/>
            <a:ext cx="7408333" cy="4242665"/>
          </a:xfrm>
        </p:spPr>
        <p:txBody>
          <a:bodyPr>
            <a:noAutofit/>
          </a:bodyPr>
          <a:lstStyle/>
          <a:p>
            <a:pPr marL="0" indent="0">
              <a:buNone/>
            </a:pPr>
            <a:r>
              <a:rPr lang="en-US" sz="2800" dirty="0" smtClean="0"/>
              <a:t>4. Symptoms of depression</a:t>
            </a:r>
          </a:p>
          <a:p>
            <a:pPr marL="0" indent="0">
              <a:buNone/>
            </a:pPr>
            <a:endParaRPr lang="en-US" sz="2800" dirty="0"/>
          </a:p>
          <a:p>
            <a:pPr marL="0" indent="0">
              <a:buNone/>
            </a:pPr>
            <a:r>
              <a:rPr lang="en-US" sz="2800" dirty="0" smtClean="0"/>
              <a:t>4a. Changes in </a:t>
            </a:r>
            <a:r>
              <a:rPr lang="en-US" sz="2800" u="sng" dirty="0" smtClean="0">
                <a:solidFill>
                  <a:srgbClr val="FF0000"/>
                </a:solidFill>
              </a:rPr>
              <a:t>thinking</a:t>
            </a:r>
            <a:r>
              <a:rPr lang="en-US" sz="2800" dirty="0" smtClean="0"/>
              <a:t> (trouble concentrating, making decisions, and may have self-destructive thoughts)</a:t>
            </a:r>
            <a:endParaRPr lang="en-US" sz="2800" u="sng" dirty="0"/>
          </a:p>
          <a:p>
            <a:pPr marL="0" indent="0">
              <a:buNone/>
            </a:pPr>
            <a:r>
              <a:rPr lang="en-US" sz="2800" dirty="0" smtClean="0"/>
              <a:t>4b. Changes in </a:t>
            </a:r>
            <a:r>
              <a:rPr lang="en-US" sz="2800" u="sng" dirty="0" smtClean="0">
                <a:solidFill>
                  <a:srgbClr val="FF0000"/>
                </a:solidFill>
              </a:rPr>
              <a:t>feelings</a:t>
            </a:r>
            <a:r>
              <a:rPr lang="en-US" sz="2800" dirty="0" smtClean="0"/>
              <a:t> (may experience apathy, which is a lack of strong feeling, interest or concern)</a:t>
            </a:r>
            <a:endParaRPr lang="en-US" sz="2800" u="sng" dirty="0"/>
          </a:p>
          <a:p>
            <a:pPr marL="0" indent="0">
              <a:buNone/>
            </a:pPr>
            <a:r>
              <a:rPr lang="en-US" sz="2800" dirty="0" smtClean="0"/>
              <a:t>4c. Changes in </a:t>
            </a:r>
            <a:r>
              <a:rPr lang="en-US" sz="2800" u="sng" dirty="0" smtClean="0">
                <a:solidFill>
                  <a:srgbClr val="FF0000"/>
                </a:solidFill>
              </a:rPr>
              <a:t>behavior</a:t>
            </a:r>
            <a:r>
              <a:rPr lang="en-US" sz="2800" dirty="0" smtClean="0"/>
              <a:t> (eating too little or too much, trouble sleeping)</a:t>
            </a:r>
            <a:endParaRPr lang="en-US" sz="2800"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09018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dirty="0" smtClean="0"/>
              <a:t>5. Help Available</a:t>
            </a:r>
          </a:p>
          <a:p>
            <a:pPr marL="0" indent="0">
              <a:buNone/>
            </a:pPr>
            <a:endParaRPr lang="en-US" sz="3200" dirty="0"/>
          </a:p>
          <a:p>
            <a:pPr marL="0" indent="0">
              <a:buNone/>
            </a:pPr>
            <a:r>
              <a:rPr lang="en-US" sz="3200" dirty="0" smtClean="0"/>
              <a:t>5a. Trusted adult</a:t>
            </a:r>
          </a:p>
          <a:p>
            <a:pPr marL="0" indent="0">
              <a:buNone/>
            </a:pPr>
            <a:r>
              <a:rPr lang="en-US" sz="3200" dirty="0" smtClean="0"/>
              <a:t>5b. Health care professionals</a:t>
            </a:r>
          </a:p>
          <a:p>
            <a:pPr marL="0" indent="0">
              <a:buNone/>
            </a:pPr>
            <a:r>
              <a:rPr lang="en-US" sz="3200" dirty="0" smtClean="0"/>
              <a:t>5c. School counselor</a:t>
            </a:r>
          </a:p>
          <a:p>
            <a:pPr marL="0" indent="0">
              <a:buNone/>
            </a:pPr>
            <a:r>
              <a:rPr lang="en-US" sz="3200" dirty="0" smtClean="0"/>
              <a:t>5d. School psychologist</a:t>
            </a:r>
            <a:endParaRPr lang="en-US" sz="3200" dirty="0"/>
          </a:p>
        </p:txBody>
      </p:sp>
      <p:sp>
        <p:nvSpPr>
          <p:cNvPr id="2" name="Title 1"/>
          <p:cNvSpPr>
            <a:spLocks noGrp="1"/>
          </p:cNvSpPr>
          <p:nvPr>
            <p:ph type="title"/>
          </p:nvPr>
        </p:nvSpPr>
        <p:spPr/>
        <p:txBody>
          <a:bodyPr>
            <a:normAutofit fontScale="90000"/>
          </a:bodyPr>
          <a:lstStyle/>
          <a:p>
            <a:r>
              <a:rPr lang="en-US" b="1" dirty="0" smtClean="0"/>
              <a:t>Main Idea 3: </a:t>
            </a:r>
            <a:br>
              <a:rPr lang="en-US" b="1" dirty="0" smtClean="0"/>
            </a:br>
            <a:r>
              <a:rPr lang="en-US" b="1" dirty="0" smtClean="0">
                <a:solidFill>
                  <a:srgbClr val="FF0000"/>
                </a:solidFill>
              </a:rPr>
              <a:t>Depression is a treatable illness.</a:t>
            </a:r>
            <a:endParaRPr lang="en-US" b="1" dirty="0">
              <a:solidFill>
                <a:srgbClr val="FF0000"/>
              </a:solidFill>
            </a:endParaRPr>
          </a:p>
        </p:txBody>
      </p:sp>
    </p:spTree>
    <p:extLst>
      <p:ext uri="{BB962C8B-B14F-4D97-AF65-F5344CB8AC3E}">
        <p14:creationId xmlns:p14="http://schemas.microsoft.com/office/powerpoint/2010/main" val="411448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91056"/>
            <a:ext cx="7408333" cy="4535107"/>
          </a:xfrm>
        </p:spPr>
        <p:txBody>
          <a:bodyPr>
            <a:normAutofit lnSpcReduction="10000"/>
          </a:bodyPr>
          <a:lstStyle/>
          <a:p>
            <a:r>
              <a:rPr lang="en-US" dirty="0" smtClean="0"/>
              <a:t>Major depression: </a:t>
            </a:r>
            <a:r>
              <a:rPr lang="en-US" dirty="0" smtClean="0">
                <a:solidFill>
                  <a:srgbClr val="FF0000"/>
                </a:solidFill>
              </a:rPr>
              <a:t>is intense and can last for weeks and months</a:t>
            </a:r>
          </a:p>
          <a:p>
            <a:endParaRPr lang="en-US" dirty="0"/>
          </a:p>
          <a:p>
            <a:r>
              <a:rPr lang="en-US" dirty="0" smtClean="0"/>
              <a:t>Mild depression: </a:t>
            </a:r>
            <a:r>
              <a:rPr lang="en-US" dirty="0" smtClean="0">
                <a:solidFill>
                  <a:srgbClr val="FF0000"/>
                </a:solidFill>
              </a:rPr>
              <a:t>has less severe symptoms but can last for years</a:t>
            </a:r>
          </a:p>
          <a:p>
            <a:endParaRPr lang="en-US" dirty="0"/>
          </a:p>
          <a:p>
            <a:r>
              <a:rPr lang="en-US" dirty="0" smtClean="0"/>
              <a:t>Adjustment disorder: </a:t>
            </a:r>
            <a:r>
              <a:rPr lang="en-US" dirty="0" smtClean="0">
                <a:solidFill>
                  <a:srgbClr val="FF0000"/>
                </a:solidFill>
              </a:rPr>
              <a:t>a reaction to a specific life event</a:t>
            </a:r>
          </a:p>
          <a:p>
            <a:endParaRPr lang="en-US" dirty="0"/>
          </a:p>
          <a:p>
            <a:r>
              <a:rPr lang="en-US" dirty="0" smtClean="0">
                <a:solidFill>
                  <a:srgbClr val="073E87"/>
                </a:solidFill>
              </a:rPr>
              <a:t>Bipolar Disorder: </a:t>
            </a:r>
            <a:r>
              <a:rPr lang="en-US" dirty="0" smtClean="0">
                <a:solidFill>
                  <a:srgbClr val="FF0000"/>
                </a:solidFill>
              </a:rPr>
              <a:t>once called manic depression, is characterized by a mood cycle that shifts from severe highs (mania) or mild highs (hypomania) to severe lows (depression)</a:t>
            </a:r>
            <a:endParaRPr lang="en-US" dirty="0">
              <a:solidFill>
                <a:srgbClr val="FF0000"/>
              </a:solidFill>
            </a:endParaRPr>
          </a:p>
        </p:txBody>
      </p:sp>
      <p:sp>
        <p:nvSpPr>
          <p:cNvPr id="2" name="Title 1"/>
          <p:cNvSpPr>
            <a:spLocks noGrp="1"/>
          </p:cNvSpPr>
          <p:nvPr>
            <p:ph type="title"/>
          </p:nvPr>
        </p:nvSpPr>
        <p:spPr/>
        <p:txBody>
          <a:bodyPr/>
          <a:lstStyle/>
          <a:p>
            <a:r>
              <a:rPr lang="en-US" b="1" dirty="0" smtClean="0"/>
              <a:t>Types of Depression</a:t>
            </a:r>
            <a:endParaRPr lang="en-US" b="1" dirty="0"/>
          </a:p>
        </p:txBody>
      </p:sp>
    </p:spTree>
    <p:extLst>
      <p:ext uri="{BB962C8B-B14F-4D97-AF65-F5344CB8AC3E}">
        <p14:creationId xmlns:p14="http://schemas.microsoft.com/office/powerpoint/2010/main" val="85137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828800"/>
            <a:ext cx="7583487" cy="4406718"/>
          </a:xfrm>
        </p:spPr>
        <p:txBody>
          <a:bodyPr>
            <a:noAutofit/>
          </a:bodyPr>
          <a:lstStyle/>
          <a:p>
            <a:pPr marL="0" indent="0">
              <a:buNone/>
            </a:pPr>
            <a:r>
              <a:rPr lang="en-US" sz="2000" b="1" dirty="0"/>
              <a:t>F</a:t>
            </a:r>
            <a:r>
              <a:rPr lang="en-US" sz="2000" b="1" dirty="0" smtClean="0"/>
              <a:t>ive or more of these symptoms must persist for two or more weeks before a diagnosis of major depression is indicated.</a:t>
            </a:r>
            <a:endParaRPr lang="en-US" sz="2000" b="1" dirty="0"/>
          </a:p>
          <a:p>
            <a:r>
              <a:rPr lang="en-US" sz="2000" dirty="0" smtClean="0">
                <a:solidFill>
                  <a:srgbClr val="FF0000"/>
                </a:solidFill>
              </a:rPr>
              <a:t>Persistent sad or irritable mood</a:t>
            </a:r>
          </a:p>
          <a:p>
            <a:r>
              <a:rPr lang="en-US" sz="2000" dirty="0" smtClean="0">
                <a:solidFill>
                  <a:srgbClr val="FF0000"/>
                </a:solidFill>
              </a:rPr>
              <a:t>Loss of interest in activities once enjoyed</a:t>
            </a:r>
          </a:p>
          <a:p>
            <a:r>
              <a:rPr lang="en-US" sz="2000" dirty="0" smtClean="0">
                <a:solidFill>
                  <a:srgbClr val="FF0000"/>
                </a:solidFill>
              </a:rPr>
              <a:t>Significant changes in appetite or body weight</a:t>
            </a:r>
          </a:p>
          <a:p>
            <a:r>
              <a:rPr lang="en-US" sz="2000" dirty="0" smtClean="0">
                <a:solidFill>
                  <a:srgbClr val="FF0000"/>
                </a:solidFill>
              </a:rPr>
              <a:t>Difficulty sleeping or oversleeping</a:t>
            </a:r>
          </a:p>
          <a:p>
            <a:r>
              <a:rPr lang="en-US" sz="2000" dirty="0" smtClean="0">
                <a:solidFill>
                  <a:srgbClr val="FF0000"/>
                </a:solidFill>
              </a:rPr>
              <a:t>Physical signs of nervousness</a:t>
            </a:r>
          </a:p>
          <a:p>
            <a:r>
              <a:rPr lang="en-US" sz="2000" dirty="0" smtClean="0">
                <a:solidFill>
                  <a:srgbClr val="FF0000"/>
                </a:solidFill>
              </a:rPr>
              <a:t>Loss of energy</a:t>
            </a:r>
          </a:p>
          <a:p>
            <a:r>
              <a:rPr lang="en-US" sz="2000" dirty="0" smtClean="0">
                <a:solidFill>
                  <a:srgbClr val="FF0000"/>
                </a:solidFill>
              </a:rPr>
              <a:t>Feelings of worthlessness or inappropriate guilt</a:t>
            </a:r>
          </a:p>
          <a:p>
            <a:r>
              <a:rPr lang="en-US" sz="2000" dirty="0" smtClean="0">
                <a:solidFill>
                  <a:srgbClr val="FF0000"/>
                </a:solidFill>
              </a:rPr>
              <a:t>Difficulty concentrating</a:t>
            </a:r>
          </a:p>
          <a:p>
            <a:r>
              <a:rPr lang="en-US" sz="2000" dirty="0" smtClean="0">
                <a:solidFill>
                  <a:srgbClr val="FF0000"/>
                </a:solidFill>
              </a:rPr>
              <a:t>Recurrent thoughts of death or suicide</a:t>
            </a:r>
            <a:endParaRPr lang="en-US" sz="2000" dirty="0">
              <a:solidFill>
                <a:srgbClr val="FF0000"/>
              </a:solidFill>
            </a:endParaRPr>
          </a:p>
        </p:txBody>
      </p:sp>
      <p:sp>
        <p:nvSpPr>
          <p:cNvPr id="2" name="Title 1"/>
          <p:cNvSpPr>
            <a:spLocks noGrp="1"/>
          </p:cNvSpPr>
          <p:nvPr>
            <p:ph type="title"/>
          </p:nvPr>
        </p:nvSpPr>
        <p:spPr/>
        <p:txBody>
          <a:bodyPr>
            <a:normAutofit/>
          </a:bodyPr>
          <a:lstStyle/>
          <a:p>
            <a:r>
              <a:rPr lang="en-US" dirty="0" smtClean="0"/>
              <a:t>Warning signs of depression</a:t>
            </a:r>
            <a:endParaRPr lang="en-US" dirty="0"/>
          </a:p>
        </p:txBody>
      </p:sp>
      <p:pic>
        <p:nvPicPr>
          <p:cNvPr id="1026" name="Picture 2" descr="C:\Users\kari.gonsalves\AppData\Local\Microsoft\Windows\Temporary Internet Files\Content.IE5\U5GF2FMO\MP90040156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5513" y="3338395"/>
            <a:ext cx="2171946" cy="1447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28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40573"/>
            <a:ext cx="7408333" cy="4185590"/>
          </a:xfrm>
        </p:spPr>
        <p:txBody>
          <a:bodyPr/>
          <a:lstStyle/>
          <a:p>
            <a:r>
              <a:rPr lang="en-US" b="1" dirty="0"/>
              <a:t>Depression and anxiety disorders: not the same</a:t>
            </a:r>
          </a:p>
          <a:p>
            <a:pPr marL="0" indent="0">
              <a:buNone/>
            </a:pPr>
            <a:r>
              <a:rPr lang="en-US" dirty="0"/>
              <a:t>Depression and anxiety disorders are different, but people with depression often experience symptoms similar to those of an anxiety disorder, such as nervousness, irritability, and problems sleeping and concentrating. But each disorder has its own causes and its own emotional and behavioral symptoms</a:t>
            </a:r>
            <a:r>
              <a:rPr lang="en-US" dirty="0" smtClean="0"/>
              <a:t>.</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718087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the two questions on the back of your notes handout</a:t>
            </a:r>
          </a:p>
          <a:p>
            <a:r>
              <a:rPr lang="en-US" dirty="0" smtClean="0"/>
              <a:t>Pair up with a person next to you </a:t>
            </a:r>
          </a:p>
          <a:p>
            <a:r>
              <a:rPr lang="en-US" dirty="0" smtClean="0"/>
              <a:t>Share your answers with your partner and listen to their answers</a:t>
            </a:r>
            <a:endParaRPr lang="en-US" dirty="0"/>
          </a:p>
          <a:p>
            <a:r>
              <a:rPr lang="en-US" dirty="0" smtClean="0"/>
              <a:t>Did your partner think of some things that you didn’t? If so, list them on your paper as well.</a:t>
            </a:r>
          </a:p>
        </p:txBody>
      </p:sp>
      <p:sp>
        <p:nvSpPr>
          <p:cNvPr id="3" name="Title 2"/>
          <p:cNvSpPr>
            <a:spLocks noGrp="1"/>
          </p:cNvSpPr>
          <p:nvPr>
            <p:ph type="title"/>
          </p:nvPr>
        </p:nvSpPr>
        <p:spPr/>
        <p:txBody>
          <a:bodyPr/>
          <a:lstStyle/>
          <a:p>
            <a:r>
              <a:rPr lang="en-US" dirty="0" smtClean="0"/>
              <a:t>Think, pair, share</a:t>
            </a:r>
            <a:endParaRPr lang="en-US" dirty="0"/>
          </a:p>
        </p:txBody>
      </p:sp>
    </p:spTree>
    <p:extLst>
      <p:ext uri="{BB962C8B-B14F-4D97-AF65-F5344CB8AC3E}">
        <p14:creationId xmlns:p14="http://schemas.microsoft.com/office/powerpoint/2010/main" val="3065457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0831" y="2511330"/>
            <a:ext cx="8134343" cy="3324659"/>
          </a:xfrm>
        </p:spPr>
        <p:txBody>
          <a:bodyPr>
            <a:normAutofit fontScale="70000" lnSpcReduction="20000"/>
          </a:bodyPr>
          <a:lstStyle/>
          <a:p>
            <a:r>
              <a:rPr lang="en-US" dirty="0">
                <a:solidFill>
                  <a:srgbClr val="0000FF"/>
                </a:solidFill>
              </a:rPr>
              <a:t>Everyone knows that Abraham Lincoln was the 16th President of the United States, but what is less known is that Lincoln lived </a:t>
            </a:r>
            <a:r>
              <a:rPr lang="en-US" dirty="0" smtClean="0">
                <a:solidFill>
                  <a:srgbClr val="0000FF"/>
                </a:solidFill>
              </a:rPr>
              <a:t>with </a:t>
            </a:r>
            <a:r>
              <a:rPr lang="en-US" dirty="0" smtClean="0">
                <a:solidFill>
                  <a:srgbClr val="0000FF"/>
                </a:solidFill>
                <a:hlinkClick r:id="rId2"/>
              </a:rPr>
              <a:t>major </a:t>
            </a:r>
            <a:r>
              <a:rPr lang="en-US" dirty="0">
                <a:solidFill>
                  <a:srgbClr val="0000FF"/>
                </a:solidFill>
                <a:hlinkClick r:id="rId2"/>
              </a:rPr>
              <a:t>depression. Though Lincoln battled depression, it never stopped him from changing the world and shaping American </a:t>
            </a:r>
            <a:r>
              <a:rPr lang="en-US" dirty="0" smtClean="0">
                <a:solidFill>
                  <a:srgbClr val="0000FF"/>
                </a:solidFill>
                <a:hlinkClick r:id="rId2"/>
              </a:rPr>
              <a:t>history</a:t>
            </a:r>
            <a:endParaRPr lang="en-US" dirty="0" smtClean="0">
              <a:solidFill>
                <a:srgbClr val="0000FF"/>
              </a:solidFill>
            </a:endParaRPr>
          </a:p>
          <a:p>
            <a:r>
              <a:rPr lang="en-US" dirty="0">
                <a:solidFill>
                  <a:srgbClr val="0000FF"/>
                </a:solidFill>
              </a:rPr>
              <a:t>During his two presidential terms, Lincoln strategized behind the Civil War and saw victory at the Battle of Gettysburg in 1863, ended slavery with the </a:t>
            </a:r>
            <a:r>
              <a:rPr lang="en-US" u="sng" dirty="0">
                <a:solidFill>
                  <a:srgbClr val="0000FF"/>
                </a:solidFill>
                <a:hlinkClick r:id="rId3"/>
              </a:rPr>
              <a:t>Emancipation Proclamation and a Constitutional amendment and played a pivotal role in the reconstruction of the United States. (He also made Thanksgiving a national holiday.)</a:t>
            </a:r>
          </a:p>
          <a:p>
            <a:r>
              <a:rPr lang="en-US" dirty="0">
                <a:solidFill>
                  <a:srgbClr val="0000FF"/>
                </a:solidFill>
              </a:rPr>
              <a:t>Abraham Lincoln was assassinated by John Wilkes Booth in 1865 at Ford’s Theatre in Washington, D.C., where Booth snuck up behind him and shot him at point-blank range in the head. After being in a coma for nine hours, Lincoln died on April 15, 1865.</a:t>
            </a:r>
          </a:p>
          <a:p>
            <a:r>
              <a:rPr lang="en-US" dirty="0">
                <a:solidFill>
                  <a:srgbClr val="0000FF"/>
                </a:solidFill>
              </a:rPr>
              <a:t>What’s important today is that we see Lincoln for the man he was. His mental illness was just one piece of a whole person—a person who changed the world and improved lives for others. Lincoln is an icon remembered for his vision and strength</a:t>
            </a:r>
            <a:r>
              <a:rPr lang="en-US" dirty="0" smtClean="0">
                <a:solidFill>
                  <a:srgbClr val="0000FF"/>
                </a:solidFill>
              </a:rPr>
              <a:t>.</a:t>
            </a:r>
          </a:p>
          <a:p>
            <a:endParaRPr lang="en-US" dirty="0">
              <a:solidFill>
                <a:srgbClr val="0000FF"/>
              </a:solidFill>
            </a:endParaRPr>
          </a:p>
          <a:p>
            <a:r>
              <a:rPr lang="en-US" sz="1600" dirty="0">
                <a:solidFill>
                  <a:srgbClr val="0000FF"/>
                </a:solidFill>
                <a:hlinkClick r:id="rId4"/>
              </a:rPr>
              <a:t>http://www.nami.org/Template_EoY.cfm?Section=Not_Alone&amp;Template=/ContentManagement/ContentDisplay.cfm&amp;ContentID=</a:t>
            </a:r>
            <a:r>
              <a:rPr lang="en-US" sz="1600" dirty="0" smtClean="0">
                <a:solidFill>
                  <a:srgbClr val="0000FF"/>
                </a:solidFill>
                <a:hlinkClick r:id="rId4"/>
              </a:rPr>
              <a:t>145757</a:t>
            </a:r>
            <a:r>
              <a:rPr lang="en-US" sz="1600" dirty="0" smtClean="0">
                <a:solidFill>
                  <a:srgbClr val="0000FF"/>
                </a:solidFill>
              </a:rPr>
              <a:t> </a:t>
            </a:r>
            <a:endParaRPr lang="en-US" sz="1600" dirty="0">
              <a:solidFill>
                <a:srgbClr val="0000FF"/>
              </a:solidFill>
            </a:endParaRPr>
          </a:p>
        </p:txBody>
      </p:sp>
      <p:pic>
        <p:nvPicPr>
          <p:cNvPr id="4" name="Picture 3" descr="lincoln_bio.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2483" y="609237"/>
            <a:ext cx="4994574" cy="1748101"/>
          </a:xfrm>
          <a:prstGeom prst="rect">
            <a:avLst/>
          </a:prstGeom>
        </p:spPr>
      </p:pic>
    </p:spTree>
    <p:extLst>
      <p:ext uri="{BB962C8B-B14F-4D97-AF65-F5344CB8AC3E}">
        <p14:creationId xmlns:p14="http://schemas.microsoft.com/office/powerpoint/2010/main" val="289114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of the principle leaders of India’s movement for independence from the </a:t>
            </a:r>
            <a:r>
              <a:rPr lang="en-US" dirty="0"/>
              <a:t>B</a:t>
            </a:r>
            <a:r>
              <a:rPr lang="en-US" dirty="0" smtClean="0"/>
              <a:t>ritish Empire</a:t>
            </a:r>
          </a:p>
          <a:p>
            <a:r>
              <a:rPr lang="en-US" dirty="0" smtClean="0"/>
              <a:t>Symbol for non-violence civil disobedience</a:t>
            </a:r>
          </a:p>
          <a:p>
            <a:r>
              <a:rPr lang="en-US" dirty="0" smtClean="0"/>
              <a:t>He greatly influenced the civil rights movement in the US in the 1950’s and 1960’s</a:t>
            </a:r>
          </a:p>
          <a:p>
            <a:r>
              <a:rPr lang="en-US" dirty="0" smtClean="0"/>
              <a:t>He was killed  in 1948</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Who am I?</a:t>
            </a:r>
            <a:endParaRPr lang="en-US" dirty="0"/>
          </a:p>
        </p:txBody>
      </p:sp>
    </p:spTree>
    <p:extLst>
      <p:ext uri="{BB962C8B-B14F-4D97-AF65-F5344CB8AC3E}">
        <p14:creationId xmlns:p14="http://schemas.microsoft.com/office/powerpoint/2010/main" val="142104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Mohandus</a:t>
            </a:r>
            <a:r>
              <a:rPr lang="en-US" dirty="0" smtClean="0"/>
              <a:t> </a:t>
            </a:r>
            <a:r>
              <a:rPr lang="en-US" dirty="0" err="1" smtClean="0"/>
              <a:t>Ghandi</a:t>
            </a:r>
            <a:r>
              <a:rPr lang="en-US" dirty="0" smtClean="0"/>
              <a:t/>
            </a:r>
            <a:br>
              <a:rPr lang="en-US" dirty="0" smtClean="0"/>
            </a:br>
            <a:r>
              <a:rPr lang="en-US" dirty="0"/>
              <a:t/>
            </a:r>
            <a:br>
              <a:rPr lang="en-US" dirty="0"/>
            </a:br>
            <a:r>
              <a:rPr lang="en-US" dirty="0" smtClean="0"/>
              <a:t>“Be the change that you wish to see in the world”</a:t>
            </a:r>
            <a:endParaRPr lang="en-US" dirty="0"/>
          </a:p>
        </p:txBody>
      </p:sp>
      <p:sp>
        <p:nvSpPr>
          <p:cNvPr id="3" name="Text Placeholder 2"/>
          <p:cNvSpPr>
            <a:spLocks noGrp="1"/>
          </p:cNvSpPr>
          <p:nvPr>
            <p:ph type="body" sz="half" idx="2"/>
          </p:nvPr>
        </p:nvSpPr>
        <p:spPr/>
        <p:txBody>
          <a:bodyPr>
            <a:normAutofit fontScale="92500" lnSpcReduction="20000"/>
          </a:bodyPr>
          <a:lstStyle/>
          <a:p>
            <a:r>
              <a:rPr lang="en-US" dirty="0" smtClean="0"/>
              <a:t>Born in 1869. During his life he lived through episodes of depression. He was said to be shy and sensitive. Following India’s Independence, he endured his most severe episode of depression. India faced many tragic problems, including poverty and hunger. These issues weighed heavily on him as the “father of his country”. Died in 1948.</a:t>
            </a:r>
            <a:endParaRPr lang="en-US" dirty="0"/>
          </a:p>
        </p:txBody>
      </p:sp>
      <p:pic>
        <p:nvPicPr>
          <p:cNvPr id="5" name="Picture Placeholder 4" descr="gandhi2.jpg">
            <a:hlinkClick r:id="rId2"/>
          </p:cNvPr>
          <p:cNvPicPr>
            <a:picLocks noGrp="1" noChangeAspect="1"/>
          </p:cNvPicPr>
          <p:nvPr>
            <p:ph type="pic" idx="1"/>
          </p:nvPr>
        </p:nvPicPr>
        <p:blipFill>
          <a:blip r:embed="rId3">
            <a:extLst>
              <a:ext uri="{28A0092B-C50C-407E-A947-70E740481C1C}">
                <a14:useLocalDpi xmlns:a14="http://schemas.microsoft.com/office/drawing/2010/main" val="0"/>
              </a:ext>
            </a:extLst>
          </a:blip>
          <a:srcRect t="16092" b="16092"/>
          <a:stretch>
            <a:fillRect/>
          </a:stretch>
        </p:blipFill>
        <p:spPr>
          <a:xfrm>
            <a:off x="838200" y="1371600"/>
            <a:ext cx="4272720" cy="3505822"/>
          </a:xfrm>
        </p:spPr>
      </p:pic>
    </p:spTree>
    <p:extLst>
      <p:ext uri="{BB962C8B-B14F-4D97-AF65-F5344CB8AC3E}">
        <p14:creationId xmlns:p14="http://schemas.microsoft.com/office/powerpoint/2010/main" val="2011224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actor</a:t>
            </a:r>
          </a:p>
          <a:p>
            <a:r>
              <a:rPr lang="en-US" dirty="0" smtClean="0"/>
              <a:t>A comedian</a:t>
            </a:r>
          </a:p>
          <a:p>
            <a:r>
              <a:rPr lang="en-US" dirty="0" smtClean="0"/>
              <a:t>Movies he was in: Bruce Almighty, How the Grinch Stole Christmas, Ace Ventura Pet Detective, Liar Liar</a:t>
            </a:r>
            <a:endParaRPr lang="en-US" dirty="0"/>
          </a:p>
        </p:txBody>
      </p:sp>
      <p:sp>
        <p:nvSpPr>
          <p:cNvPr id="3" name="Title 2"/>
          <p:cNvSpPr>
            <a:spLocks noGrp="1"/>
          </p:cNvSpPr>
          <p:nvPr>
            <p:ph type="title"/>
          </p:nvPr>
        </p:nvSpPr>
        <p:spPr/>
        <p:txBody>
          <a:bodyPr/>
          <a:lstStyle/>
          <a:p>
            <a:r>
              <a:rPr lang="en-US" dirty="0" smtClean="0"/>
              <a:t>Who am I</a:t>
            </a:r>
            <a:endParaRPr lang="en-US" dirty="0"/>
          </a:p>
        </p:txBody>
      </p:sp>
    </p:spTree>
    <p:extLst>
      <p:ext uri="{BB962C8B-B14F-4D97-AF65-F5344CB8AC3E}">
        <p14:creationId xmlns:p14="http://schemas.microsoft.com/office/powerpoint/2010/main" val="85202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Jim Carrey</a:t>
            </a:r>
            <a:br>
              <a:rPr lang="en-US" dirty="0" smtClean="0"/>
            </a:br>
            <a:r>
              <a:rPr lang="en-US" dirty="0"/>
              <a:t/>
            </a:r>
            <a:br>
              <a:rPr lang="en-US" dirty="0"/>
            </a:br>
            <a:endParaRPr lang="en-US" dirty="0"/>
          </a:p>
        </p:txBody>
      </p:sp>
      <p:sp>
        <p:nvSpPr>
          <p:cNvPr id="3" name="Text Placeholder 2"/>
          <p:cNvSpPr>
            <a:spLocks noGrp="1"/>
          </p:cNvSpPr>
          <p:nvPr>
            <p:ph type="body" sz="half" idx="2"/>
          </p:nvPr>
        </p:nvSpPr>
        <p:spPr/>
        <p:txBody>
          <a:bodyPr/>
          <a:lstStyle/>
          <a:p>
            <a:r>
              <a:rPr lang="en-US" dirty="0" smtClean="0"/>
              <a:t>Started his career in entertainment as a comedian and eventually moved into movies. Won two golden globe awards and was nominated for </a:t>
            </a:r>
            <a:r>
              <a:rPr lang="en-US" dirty="0"/>
              <a:t>B</a:t>
            </a:r>
            <a:r>
              <a:rPr lang="en-US" dirty="0" smtClean="0"/>
              <a:t>est Actor.  He has ADHD and  battles depression.</a:t>
            </a:r>
            <a:endParaRPr lang="en-US" dirty="0"/>
          </a:p>
        </p:txBody>
      </p:sp>
      <p:pic>
        <p:nvPicPr>
          <p:cNvPr id="5" name="Picture Placeholder 4" descr="220px-Jim_Carrey_2008.jpg"/>
          <p:cNvPicPr>
            <a:picLocks noGrp="1" noChangeAspect="1"/>
          </p:cNvPicPr>
          <p:nvPr>
            <p:ph type="pic" idx="1"/>
          </p:nvPr>
        </p:nvPicPr>
        <p:blipFill>
          <a:blip r:embed="rId2">
            <a:extLst>
              <a:ext uri="{28A0092B-C50C-407E-A947-70E740481C1C}">
                <a14:useLocalDpi xmlns:a14="http://schemas.microsoft.com/office/drawing/2010/main" val="0"/>
              </a:ext>
            </a:extLst>
          </a:blip>
          <a:srcRect t="19812" b="19812"/>
          <a:stretch>
            <a:fillRect/>
          </a:stretch>
        </p:blipFill>
        <p:spPr/>
      </p:pic>
    </p:spTree>
    <p:extLst>
      <p:ext uri="{BB962C8B-B14F-4D97-AF65-F5344CB8AC3E}">
        <p14:creationId xmlns:p14="http://schemas.microsoft.com/office/powerpoint/2010/main" val="2581417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Grew up in New Jersey</a:t>
            </a:r>
          </a:p>
          <a:p>
            <a:pPr lvl="0">
              <a:buClr>
                <a:srgbClr val="31B6FD"/>
              </a:buClr>
            </a:pPr>
            <a:r>
              <a:rPr lang="en-US" dirty="0">
                <a:solidFill>
                  <a:srgbClr val="073E87"/>
                </a:solidFill>
              </a:rPr>
              <a:t>A soccer </a:t>
            </a:r>
            <a:r>
              <a:rPr lang="en-US" dirty="0" smtClean="0">
                <a:solidFill>
                  <a:srgbClr val="073E87"/>
                </a:solidFill>
              </a:rPr>
              <a:t>player</a:t>
            </a:r>
            <a:endParaRPr lang="en-US" dirty="0" smtClean="0"/>
          </a:p>
          <a:p>
            <a:r>
              <a:rPr lang="en-US" dirty="0" smtClean="0"/>
              <a:t>At age 18 went pro with the </a:t>
            </a:r>
            <a:r>
              <a:rPr lang="en-US" dirty="0" err="1" smtClean="0"/>
              <a:t>MetroStars</a:t>
            </a:r>
            <a:r>
              <a:rPr lang="en-US" dirty="0" smtClean="0"/>
              <a:t>  in New York</a:t>
            </a:r>
          </a:p>
          <a:p>
            <a:r>
              <a:rPr lang="en-US" dirty="0" smtClean="0"/>
              <a:t>16 saves in the past World Cup (a record)</a:t>
            </a:r>
          </a:p>
          <a:p>
            <a:endParaRPr lang="en-US" dirty="0" smtClean="0"/>
          </a:p>
          <a:p>
            <a:endParaRPr lang="en-US" dirty="0"/>
          </a:p>
        </p:txBody>
      </p:sp>
      <p:sp>
        <p:nvSpPr>
          <p:cNvPr id="3" name="Title 2"/>
          <p:cNvSpPr>
            <a:spLocks noGrp="1"/>
          </p:cNvSpPr>
          <p:nvPr>
            <p:ph type="title"/>
          </p:nvPr>
        </p:nvSpPr>
        <p:spPr/>
        <p:txBody>
          <a:bodyPr/>
          <a:lstStyle/>
          <a:p>
            <a:r>
              <a:rPr lang="en-US" dirty="0" smtClean="0"/>
              <a:t>Who Am I?</a:t>
            </a:r>
            <a:endParaRPr lang="en-US" dirty="0"/>
          </a:p>
        </p:txBody>
      </p:sp>
    </p:spTree>
    <p:extLst>
      <p:ext uri="{BB962C8B-B14F-4D97-AF65-F5344CB8AC3E}">
        <p14:creationId xmlns:p14="http://schemas.microsoft.com/office/powerpoint/2010/main" val="41350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4155" y="338667"/>
            <a:ext cx="3812645" cy="752714"/>
          </a:xfrm>
        </p:spPr>
        <p:txBody>
          <a:bodyPr/>
          <a:lstStyle/>
          <a:p>
            <a:r>
              <a:rPr lang="en-US" dirty="0" smtClean="0"/>
              <a:t>Tim Howard</a:t>
            </a:r>
            <a:endParaRPr lang="en-US" dirty="0"/>
          </a:p>
        </p:txBody>
      </p:sp>
      <p:sp>
        <p:nvSpPr>
          <p:cNvPr id="3" name="Text Placeholder 2"/>
          <p:cNvSpPr>
            <a:spLocks noGrp="1"/>
          </p:cNvSpPr>
          <p:nvPr>
            <p:ph type="body" sz="half" idx="2"/>
          </p:nvPr>
        </p:nvSpPr>
        <p:spPr>
          <a:xfrm>
            <a:off x="4868333" y="1371601"/>
            <a:ext cx="3818467" cy="4896464"/>
          </a:xfrm>
        </p:spPr>
        <p:txBody>
          <a:bodyPr>
            <a:normAutofit fontScale="77500" lnSpcReduction="20000"/>
          </a:bodyPr>
          <a:lstStyle/>
          <a:p>
            <a:pPr marL="285750" indent="-285750">
              <a:buFont typeface="Arial" panose="020B0604020202020204" pitchFamily="34" charset="0"/>
              <a:buChar char="•"/>
            </a:pPr>
            <a:r>
              <a:rPr lang="en-US" dirty="0" smtClean="0">
                <a:solidFill>
                  <a:srgbClr val="111111"/>
                </a:solidFill>
                <a:latin typeface="Arial" panose="020B0604020202020204" pitchFamily="34" charset="0"/>
                <a:cs typeface="Arial" panose="020B0604020202020204" pitchFamily="34" charset="0"/>
              </a:rPr>
              <a:t>Tourette's Syndrome and OCD</a:t>
            </a:r>
          </a:p>
          <a:p>
            <a:endParaRPr lang="en-US" dirty="0" smtClean="0">
              <a:solidFill>
                <a:srgbClr val="111111"/>
              </a:solidFill>
              <a:latin typeface="Arial" panose="020B0604020202020204" pitchFamily="34" charset="0"/>
              <a:cs typeface="Arial" panose="020B0604020202020204" pitchFamily="34" charset="0"/>
            </a:endParaRPr>
          </a:p>
          <a:p>
            <a:r>
              <a:rPr lang="en-US" dirty="0" smtClean="0">
                <a:solidFill>
                  <a:srgbClr val="111111"/>
                </a:solidFill>
                <a:latin typeface="Arial" panose="020B0604020202020204" pitchFamily="34" charset="0"/>
                <a:cs typeface="Arial" panose="020B0604020202020204" pitchFamily="34" charset="0"/>
              </a:rPr>
              <a:t>At </a:t>
            </a:r>
            <a:r>
              <a:rPr lang="en-US" dirty="0">
                <a:solidFill>
                  <a:srgbClr val="111111"/>
                </a:solidFill>
                <a:latin typeface="Arial" panose="020B0604020202020204" pitchFamily="34" charset="0"/>
                <a:cs typeface="Arial" panose="020B0604020202020204" pitchFamily="34" charset="0"/>
              </a:rPr>
              <a:t>10, Howard’s facial tics started </a:t>
            </a:r>
            <a:r>
              <a:rPr lang="en-US" dirty="0" smtClean="0">
                <a:solidFill>
                  <a:srgbClr val="111111"/>
                </a:solidFill>
                <a:latin typeface="Arial" panose="020B0604020202020204" pitchFamily="34" charset="0"/>
                <a:cs typeface="Arial" panose="020B0604020202020204" pitchFamily="34" charset="0"/>
              </a:rPr>
              <a:t>. Unfamiliar </a:t>
            </a:r>
            <a:r>
              <a:rPr lang="en-US" dirty="0">
                <a:solidFill>
                  <a:srgbClr val="111111"/>
                </a:solidFill>
                <a:latin typeface="Arial" panose="020B0604020202020204" pitchFamily="34" charset="0"/>
                <a:cs typeface="Arial" panose="020B0604020202020204" pitchFamily="34" charset="0"/>
              </a:rPr>
              <a:t>situations made him anxious and he developed obsessive-compulsive behaviors. Things could never be straight enough. Ordered enough. Counted enough. He compulsively touched cracks in the floor or bricks in the wall. “A certain pattern had to be followed, an exact routine,” mother Esther Howard </a:t>
            </a:r>
            <a:r>
              <a:rPr lang="en-US" dirty="0">
                <a:solidFill>
                  <a:srgbClr val="2E6D9D"/>
                </a:solidFill>
                <a:latin typeface="Arial" panose="020B0604020202020204" pitchFamily="34" charset="0"/>
                <a:cs typeface="Arial" panose="020B0604020202020204" pitchFamily="34" charset="0"/>
              </a:rPr>
              <a:t>.</a:t>
            </a:r>
            <a:r>
              <a:rPr lang="en-US" dirty="0" smtClean="0">
                <a:solidFill>
                  <a:srgbClr val="2E6D9D"/>
                </a:solidFill>
                <a:latin typeface="Arial" panose="020B0604020202020204" pitchFamily="34" charset="0"/>
                <a:cs typeface="Arial" panose="020B0604020202020204" pitchFamily="34" charset="0"/>
              </a:rPr>
              <a:t> </a:t>
            </a:r>
            <a:r>
              <a:rPr lang="en-US" dirty="0" smtClean="0">
                <a:solidFill>
                  <a:srgbClr val="111111"/>
                </a:solidFill>
                <a:latin typeface="Arial" panose="020B0604020202020204" pitchFamily="34" charset="0"/>
                <a:cs typeface="Arial" panose="020B0604020202020204" pitchFamily="34" charset="0"/>
              </a:rPr>
              <a:t>“</a:t>
            </a:r>
            <a:r>
              <a:rPr lang="en-US" dirty="0">
                <a:solidFill>
                  <a:srgbClr val="111111"/>
                </a:solidFill>
                <a:latin typeface="Arial" panose="020B0604020202020204" pitchFamily="34" charset="0"/>
                <a:cs typeface="Arial" panose="020B0604020202020204" pitchFamily="34" charset="0"/>
              </a:rPr>
              <a:t>He had to put his clothes on the same way every day</a:t>
            </a:r>
            <a:r>
              <a:rPr lang="en-US" dirty="0" smtClean="0">
                <a:solidFill>
                  <a:srgbClr val="111111"/>
                </a:solidFill>
                <a:latin typeface="Arial" panose="020B0604020202020204" pitchFamily="34" charset="0"/>
                <a:cs typeface="Arial" panose="020B0604020202020204" pitchFamily="34" charset="0"/>
              </a:rPr>
              <a:t>.”</a:t>
            </a:r>
          </a:p>
          <a:p>
            <a:endParaRPr lang="en-US" dirty="0">
              <a:solidFill>
                <a:srgbClr val="111111"/>
              </a:solidFill>
              <a:latin typeface="Arial" panose="020B0604020202020204" pitchFamily="34" charset="0"/>
              <a:cs typeface="Arial" panose="020B0604020202020204" pitchFamily="34" charset="0"/>
            </a:endParaRPr>
          </a:p>
          <a:p>
            <a:r>
              <a:rPr lang="en-US" dirty="0">
                <a:solidFill>
                  <a:srgbClr val="262626"/>
                </a:solidFill>
                <a:latin typeface="Arial" panose="020B0604020202020204" pitchFamily="34" charset="0"/>
                <a:cs typeface="Arial" panose="020B0604020202020204" pitchFamily="34" charset="0"/>
              </a:rPr>
              <a:t>His performance in South America even earned him a place in the top 10 </a:t>
            </a:r>
            <a:r>
              <a:rPr lang="en-US" dirty="0" smtClean="0">
                <a:solidFill>
                  <a:srgbClr val="262626"/>
                </a:solidFill>
                <a:latin typeface="Arial" panose="020B0604020202020204" pitchFamily="34" charset="0"/>
                <a:cs typeface="Arial" panose="020B0604020202020204" pitchFamily="34" charset="0"/>
              </a:rPr>
              <a:t>in </a:t>
            </a:r>
            <a:r>
              <a:rPr lang="en-US" dirty="0">
                <a:solidFill>
                  <a:srgbClr val="262626"/>
                </a:solidFill>
                <a:latin typeface="Arial" panose="020B0604020202020204" pitchFamily="34" charset="0"/>
                <a:cs typeface="Arial" panose="020B0604020202020204" pitchFamily="34" charset="0"/>
              </a:rPr>
              <a:t>the Associated Press voting for 2014 male athlete of the year. He tied for sixth with Lionel Messi</a:t>
            </a:r>
            <a:r>
              <a:rPr lang="en-US" dirty="0" smtClean="0">
                <a:solidFill>
                  <a:srgbClr val="262626"/>
                </a:solidFill>
                <a:latin typeface="Arial" panose="020B0604020202020204" pitchFamily="34" charset="0"/>
                <a:cs typeface="Arial" panose="020B0604020202020204" pitchFamily="34" charset="0"/>
              </a:rPr>
              <a:t>.</a:t>
            </a:r>
          </a:p>
          <a:p>
            <a:r>
              <a:rPr lang="en-US" dirty="0" smtClean="0">
                <a:solidFill>
                  <a:srgbClr val="262626"/>
                </a:solidFill>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r>
              <a:rPr lang="en-US" dirty="0">
                <a:solidFill>
                  <a:srgbClr val="262626"/>
                </a:solidFill>
                <a:latin typeface="Arial" panose="020B0604020202020204" pitchFamily="34" charset="0"/>
                <a:cs typeface="Arial" panose="020B0604020202020204" pitchFamily="34" charset="0"/>
              </a:rPr>
              <a:t>Q: If someone said, "Tim, you could live your life without Tourette's syndrome," what would you say?</a:t>
            </a:r>
          </a:p>
          <a:p>
            <a:r>
              <a:rPr lang="en-US" dirty="0">
                <a:solidFill>
                  <a:srgbClr val="262626"/>
                </a:solidFill>
                <a:latin typeface="Arial" panose="020B0604020202020204" pitchFamily="34" charset="0"/>
                <a:cs typeface="Arial" panose="020B0604020202020204" pitchFamily="34" charset="0"/>
              </a:rPr>
              <a:t>A: It's hard for me to imagine what a day would be like without Tourette's syndrome because I am so content and happy with who I am. (Pauses.) I would probably say, "No</a:t>
            </a:r>
            <a:r>
              <a:rPr lang="en-US" dirty="0" smtClean="0">
                <a:solidFill>
                  <a:srgbClr val="262626"/>
                </a:solidFill>
                <a:latin typeface="Arial" panose="020B0604020202020204" pitchFamily="34" charset="0"/>
                <a:cs typeface="Arial" panose="020B0604020202020204" pitchFamily="34" charset="0"/>
              </a:rPr>
              <a:t>.“</a:t>
            </a:r>
          </a:p>
          <a:p>
            <a:endParaRPr lang="en-US" dirty="0">
              <a:solidFill>
                <a:srgbClr val="262626"/>
              </a:solidFill>
              <a:latin typeface="CNN"/>
            </a:endParaRPr>
          </a:p>
          <a:p>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5674" r="15674"/>
          <a:stretch>
            <a:fillRect/>
          </a:stretch>
        </p:blipFill>
        <p:spPr/>
      </p:pic>
    </p:spTree>
    <p:extLst>
      <p:ext uri="{BB962C8B-B14F-4D97-AF65-F5344CB8AC3E}">
        <p14:creationId xmlns:p14="http://schemas.microsoft.com/office/powerpoint/2010/main" val="597364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Dealing with Anxiety and Depression</a:t>
            </a:r>
            <a:endParaRPr lang="en-US" dirty="0"/>
          </a:p>
        </p:txBody>
      </p:sp>
      <p:sp>
        <p:nvSpPr>
          <p:cNvPr id="3" name="Subtitle 2"/>
          <p:cNvSpPr>
            <a:spLocks noGrp="1"/>
          </p:cNvSpPr>
          <p:nvPr>
            <p:ph type="subTitle" idx="1"/>
          </p:nvPr>
        </p:nvSpPr>
        <p:spPr/>
        <p:txBody>
          <a:bodyPr/>
          <a:lstStyle/>
          <a:p>
            <a:r>
              <a:rPr lang="en-US" dirty="0" smtClean="0"/>
              <a:t>Chap 5 Lesson 1</a:t>
            </a:r>
          </a:p>
          <a:p>
            <a:r>
              <a:rPr lang="en-US" dirty="0" smtClean="0"/>
              <a:t>Pages 114-117</a:t>
            </a:r>
            <a:endParaRPr lang="en-US" dirty="0"/>
          </a:p>
        </p:txBody>
      </p:sp>
    </p:spTree>
    <p:extLst>
      <p:ext uri="{BB962C8B-B14F-4D97-AF65-F5344CB8AC3E}">
        <p14:creationId xmlns:p14="http://schemas.microsoft.com/office/powerpoint/2010/main" val="3909529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6941</TotalTime>
  <Words>978</Words>
  <Application>Microsoft Office PowerPoint</Application>
  <PresentationFormat>On-screen Show (4:3)</PresentationFormat>
  <Paragraphs>103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Who am I?</vt:lpstr>
      <vt:lpstr>PowerPoint Presentation</vt:lpstr>
      <vt:lpstr>Who am I?</vt:lpstr>
      <vt:lpstr>Mohandus Ghandi  “Be the change that you wish to see in the world”</vt:lpstr>
      <vt:lpstr>Who am I</vt:lpstr>
      <vt:lpstr>Jim Carrey  </vt:lpstr>
      <vt:lpstr>Who Am I?</vt:lpstr>
      <vt:lpstr>Tim Howard</vt:lpstr>
      <vt:lpstr>Dealing with Anxiety and Depression</vt:lpstr>
      <vt:lpstr>Objective</vt:lpstr>
      <vt:lpstr>Main Idea 1:  Occasional anxiety is a normal, manageable reaction to many short-term, stressful situations</vt:lpstr>
      <vt:lpstr>Main Idea 2:  Depression can linger or be severe enough  to disrupt daily activities.</vt:lpstr>
      <vt:lpstr>PowerPoint Presentation</vt:lpstr>
      <vt:lpstr>Main Idea 3:  Depression is a treatable illness.</vt:lpstr>
      <vt:lpstr>Types of Depression</vt:lpstr>
      <vt:lpstr>Warning signs of depression</vt:lpstr>
      <vt:lpstr>PowerPoint Presentation</vt:lpstr>
      <vt:lpstr>Think, pair, share</vt:lpstr>
    </vt:vector>
  </TitlesOfParts>
  <Company>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Anxiety and Depression</dc:title>
  <dc:creator>ASD Teacher</dc:creator>
  <cp:lastModifiedBy>Kari Gonsalves</cp:lastModifiedBy>
  <cp:revision>41</cp:revision>
  <cp:lastPrinted>2014-09-29T18:42:46Z</cp:lastPrinted>
  <dcterms:created xsi:type="dcterms:W3CDTF">2013-09-29T03:17:06Z</dcterms:created>
  <dcterms:modified xsi:type="dcterms:W3CDTF">2015-03-10T13:19:45Z</dcterms:modified>
</cp:coreProperties>
</file>