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77" r:id="rId3"/>
    <p:sldId id="278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18870-BB9F-411C-9B19-F15F10D017A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FA334-8ACD-4FCE-9DF3-E21FB8D31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0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Worksheet:</a:t>
            </a:r>
          </a:p>
          <a:p>
            <a:endParaRPr lang="en-US" dirty="0" smtClean="0"/>
          </a:p>
          <a:p>
            <a:r>
              <a:rPr lang="en-US" dirty="0" smtClean="0"/>
              <a:t>Play</a:t>
            </a:r>
            <a:r>
              <a:rPr lang="en-US" baseline="0" dirty="0" smtClean="0"/>
              <a:t> some love songs and have students write their own love song/lyric. Write it to a familiar tune.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43FB-AFB1-4EF4-8F5E-2724A0D96FA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2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https://www.youtube.com/watch?v=UTBQYAE-pMk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43FB-AFB1-4EF4-8F5E-2724A0D96FA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43FB-AFB1-4EF4-8F5E-2724A0D96FA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1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AF5F-A851-4EFC-9F24-89DB66BC7A3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8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AF5F-A851-4EFC-9F24-89DB66BC7A3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0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4FE8-5CC9-F64C-BD65-6CFDB2D6D04E}" type="datetimeFigureOut">
              <a:rPr lang="en-US" smtClean="0">
                <a:solidFill>
                  <a:srgbClr val="DFDCB7"/>
                </a:solidFill>
              </a:rPr>
              <a:pPr/>
              <a:t>5/5/2016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7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4FE8-5CC9-F64C-BD65-6CFDB2D6D04E}" type="datetimeFigureOut">
              <a:rPr lang="en-US" smtClean="0">
                <a:solidFill>
                  <a:srgbClr val="DFDCB7"/>
                </a:solidFill>
              </a:rPr>
              <a:pPr/>
              <a:t>5/5/2016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B84-06D8-6E44-A4D6-7A2C67A89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2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4FE8-5CC9-F64C-BD65-6CFDB2D6D04E}" type="datetimeFigureOut">
              <a:rPr lang="en-US" smtClean="0">
                <a:solidFill>
                  <a:srgbClr val="DFDCB7"/>
                </a:solidFill>
              </a:rPr>
              <a:pPr/>
              <a:t>5/5/2016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B84-06D8-6E44-A4D6-7A2C67A89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6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4844-03C3-D14F-B54B-90603DAFAD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8064-4B86-7241-8611-5384D57AC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50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4844-03C3-D14F-B54B-90603DAFAD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8064-4B86-7241-8611-5384D57AC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83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4844-03C3-D14F-B54B-90603DAFAD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8064-4B86-7241-8611-5384D57AC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03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4844-03C3-D14F-B54B-90603DAFAD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8064-4B86-7241-8611-5384D57AC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24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4844-03C3-D14F-B54B-90603DAFAD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8064-4B86-7241-8611-5384D57AC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4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4844-03C3-D14F-B54B-90603DAFAD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8064-4B86-7241-8611-5384D57AC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94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4844-03C3-D14F-B54B-90603DAFAD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8064-4B86-7241-8611-5384D57AC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44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4844-03C3-D14F-B54B-90603DAFAD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8064-4B86-7241-8611-5384D57AC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6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4FE8-5CC9-F64C-BD65-6CFDB2D6D04E}" type="datetimeFigureOut">
              <a:rPr lang="en-US" smtClean="0">
                <a:solidFill>
                  <a:srgbClr val="DFDCB7"/>
                </a:solidFill>
              </a:rPr>
              <a:pPr/>
              <a:t>5/5/2016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B84-06D8-6E44-A4D6-7A2C67A89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26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4844-03C3-D14F-B54B-90603DAFAD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8064-4B86-7241-8611-5384D57AC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72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4844-03C3-D14F-B54B-90603DAFAD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8064-4B86-7241-8611-5384D57AC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3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4844-03C3-D14F-B54B-90603DAFAD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8064-4B86-7241-8611-5384D57AC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9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4FE8-5CC9-F64C-BD65-6CFDB2D6D04E}" type="datetimeFigureOut">
              <a:rPr lang="en-US" smtClean="0">
                <a:solidFill>
                  <a:srgbClr val="DFDCB7"/>
                </a:solidFill>
              </a:rPr>
              <a:pPr/>
              <a:t>5/5/2016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B84-06D8-6E44-A4D6-7A2C67A89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2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4FE8-5CC9-F64C-BD65-6CFDB2D6D04E}" type="datetimeFigureOut">
              <a:rPr lang="en-US" smtClean="0">
                <a:solidFill>
                  <a:srgbClr val="DFDCB7"/>
                </a:solidFill>
              </a:rPr>
              <a:pPr/>
              <a:t>5/5/2016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B84-06D8-6E44-A4D6-7A2C67A89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1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4FE8-5CC9-F64C-BD65-6CFDB2D6D04E}" type="datetimeFigureOut">
              <a:rPr lang="en-US" smtClean="0">
                <a:solidFill>
                  <a:srgbClr val="DFDCB7"/>
                </a:solidFill>
              </a:rPr>
              <a:pPr/>
              <a:t>5/5/2016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B84-06D8-6E44-A4D6-7A2C67A89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4FE8-5CC9-F64C-BD65-6CFDB2D6D04E}" type="datetimeFigureOut">
              <a:rPr lang="en-US" smtClean="0">
                <a:solidFill>
                  <a:srgbClr val="DFDCB7"/>
                </a:solidFill>
              </a:rPr>
              <a:pPr/>
              <a:t>5/5/2016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B84-06D8-6E44-A4D6-7A2C67A89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1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4FE8-5CC9-F64C-BD65-6CFDB2D6D04E}" type="datetimeFigureOut">
              <a:rPr lang="en-US" smtClean="0">
                <a:solidFill>
                  <a:srgbClr val="DFDCB7"/>
                </a:solidFill>
              </a:rPr>
              <a:pPr/>
              <a:t>5/5/2016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B84-06D8-6E44-A4D6-7A2C67A89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4FE8-5CC9-F64C-BD65-6CFDB2D6D04E}" type="datetimeFigureOut">
              <a:rPr lang="en-US" smtClean="0">
                <a:solidFill>
                  <a:srgbClr val="DFDCB7"/>
                </a:solidFill>
              </a:rPr>
              <a:pPr/>
              <a:t>5/5/2016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B84-06D8-6E44-A4D6-7A2C67A894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4FE8-5CC9-F64C-BD65-6CFDB2D6D04E}" type="datetimeFigureOut">
              <a:rPr lang="en-US" smtClean="0">
                <a:solidFill>
                  <a:srgbClr val="DFDCB7"/>
                </a:solidFill>
              </a:rPr>
              <a:pPr/>
              <a:t>5/5/2016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FEB84-06D8-6E44-A4D6-7A2C67A894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8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defTabSz="457200"/>
            <a:fld id="{D1FFEB84-06D8-6E44-A4D6-7A2C67A8944D}" type="slidenum">
              <a:rPr lang="en-US" smtClean="0"/>
              <a:pPr defTabSz="45720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457200"/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457200"/>
            <a:fld id="{485D4FE8-5CC9-F64C-BD65-6CFDB2D6D04E}" type="datetimeFigureOut">
              <a:rPr lang="en-US" smtClean="0">
                <a:solidFill>
                  <a:srgbClr val="DFDCB7"/>
                </a:solidFill>
              </a:rPr>
              <a:pPr defTabSz="457200"/>
              <a:t>5/5/2016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6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55D4844-03C3-D14F-B54B-90603DAFAD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FE78064-4B86-7241-8611-5384D57AC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7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Love</a:t>
            </a:r>
          </a:p>
          <a:p>
            <a:pPr lvl="1"/>
            <a:r>
              <a:rPr lang="en-US" dirty="0"/>
              <a:t>strong affection for another arising out of kinship or personal </a:t>
            </a:r>
            <a:r>
              <a:rPr lang="en-US" dirty="0" smtClean="0"/>
              <a:t>ties</a:t>
            </a:r>
          </a:p>
          <a:p>
            <a:r>
              <a:rPr lang="en-US" dirty="0" smtClean="0"/>
              <a:t>Infatuation</a:t>
            </a:r>
          </a:p>
          <a:p>
            <a:pPr lvl="1"/>
            <a:r>
              <a:rPr lang="en-US" sz="2600" dirty="0" smtClean="0">
                <a:solidFill>
                  <a:prstClr val="black"/>
                </a:solidFill>
              </a:rPr>
              <a:t>An </a:t>
            </a:r>
            <a:r>
              <a:rPr lang="en-US" sz="2600" dirty="0">
                <a:solidFill>
                  <a:prstClr val="black"/>
                </a:solidFill>
              </a:rPr>
              <a:t>intense short lived passion or admiration for someone or </a:t>
            </a:r>
            <a:r>
              <a:rPr lang="en-US" sz="2600" dirty="0" smtClean="0">
                <a:solidFill>
                  <a:prstClr val="black"/>
                </a:solidFill>
              </a:rPr>
              <a:t>something</a:t>
            </a:r>
            <a:endParaRPr lang="en-US" dirty="0" smtClean="0"/>
          </a:p>
          <a:p>
            <a:r>
              <a:rPr lang="en-US" dirty="0" smtClean="0"/>
              <a:t>Lust</a:t>
            </a:r>
          </a:p>
          <a:p>
            <a:pPr lvl="1"/>
            <a:r>
              <a:rPr lang="en-US" dirty="0" smtClean="0"/>
              <a:t>A very strong sexual desire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C:\Users\kari.gonsalves\AppData\Local\Microsoft\Windows\INetCache\IE\JCBOTQYQ\heart-valentine-love-compassion-emotion-15342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199"/>
            <a:ext cx="1905000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Identify the following: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49" y="2027581"/>
            <a:ext cx="4566372" cy="342477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8618" y="2029439"/>
            <a:ext cx="4581236" cy="3435927"/>
          </a:xfrm>
        </p:spPr>
      </p:pic>
    </p:spTree>
    <p:extLst>
      <p:ext uri="{BB962C8B-B14F-4D97-AF65-F5344CB8AC3E}">
        <p14:creationId xmlns:p14="http://schemas.microsoft.com/office/powerpoint/2010/main" val="13624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Penis</a:t>
            </a:r>
          </a:p>
          <a:p>
            <a:pPr lvl="1"/>
            <a:r>
              <a:rPr lang="en-US" dirty="0" smtClean="0"/>
              <a:t>A tube-shaped organ that extends from the trunk of the body just above the testes</a:t>
            </a:r>
          </a:p>
          <a:p>
            <a:r>
              <a:rPr lang="en-US" dirty="0" smtClean="0"/>
              <a:t>Semen</a:t>
            </a:r>
          </a:p>
          <a:p>
            <a:pPr lvl="1"/>
            <a:r>
              <a:rPr lang="en-US" dirty="0" smtClean="0"/>
              <a:t>A thick fluid containing sperm and other secretions from the male reproductive system.</a:t>
            </a:r>
          </a:p>
          <a:p>
            <a:r>
              <a:rPr lang="en-US" dirty="0" smtClean="0"/>
              <a:t>Foreskin</a:t>
            </a:r>
          </a:p>
          <a:p>
            <a:pPr lvl="1"/>
            <a:r>
              <a:rPr lang="en-US" dirty="0" smtClean="0"/>
              <a:t>At birth the tip of the penis is covered with this thin, loose skin</a:t>
            </a:r>
          </a:p>
          <a:p>
            <a:r>
              <a:rPr lang="en-US" dirty="0" smtClean="0"/>
              <a:t>Vas deferens</a:t>
            </a:r>
          </a:p>
          <a:p>
            <a:pPr lvl="1"/>
            <a:r>
              <a:rPr lang="en-US" dirty="0" smtClean="0"/>
              <a:t>Tubes that extends from each epididymis to the urethra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Identify the following: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400" y="2145792"/>
            <a:ext cx="4876800" cy="3657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6253" y="2145792"/>
            <a:ext cx="4876801" cy="3657600"/>
          </a:xfrm>
        </p:spPr>
      </p:pic>
    </p:spTree>
    <p:extLst>
      <p:ext uri="{BB962C8B-B14F-4D97-AF65-F5344CB8AC3E}">
        <p14:creationId xmlns:p14="http://schemas.microsoft.com/office/powerpoint/2010/main" val="7957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Seminal vesicle</a:t>
            </a:r>
          </a:p>
          <a:p>
            <a:pPr lvl="1"/>
            <a:r>
              <a:rPr lang="en-US" dirty="0" smtClean="0"/>
              <a:t>As sperm move through the vas deferens, they are combined with fluid from the seminal vesicle. The fluid contain nutrients to nourish the sperm and makes them more mobile</a:t>
            </a:r>
          </a:p>
          <a:p>
            <a:r>
              <a:rPr lang="en-US" dirty="0" smtClean="0"/>
              <a:t>Urethra</a:t>
            </a:r>
          </a:p>
          <a:p>
            <a:pPr lvl="1"/>
            <a:r>
              <a:rPr lang="en-US" dirty="0" smtClean="0"/>
              <a:t>The passageway through which both semen and urine leave the male body</a:t>
            </a:r>
          </a:p>
        </p:txBody>
      </p:sp>
    </p:spTree>
    <p:extLst>
      <p:ext uri="{BB962C8B-B14F-4D97-AF65-F5344CB8AC3E}">
        <p14:creationId xmlns:p14="http://schemas.microsoft.com/office/powerpoint/2010/main" val="193210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Identify the following: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0073" y="2205830"/>
            <a:ext cx="4618181" cy="346363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7108" y="2286648"/>
            <a:ext cx="4525819" cy="3394364"/>
          </a:xfrm>
        </p:spPr>
      </p:pic>
    </p:spTree>
    <p:extLst>
      <p:ext uri="{BB962C8B-B14F-4D97-AF65-F5344CB8AC3E}">
        <p14:creationId xmlns:p14="http://schemas.microsoft.com/office/powerpoint/2010/main" val="35276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9A57C"/>
              </a:buClr>
            </a:pPr>
            <a:r>
              <a:rPr lang="en-US" sz="2000" dirty="0">
                <a:solidFill>
                  <a:srgbClr val="2F2B20"/>
                </a:solidFill>
              </a:rPr>
              <a:t>Epididymis</a:t>
            </a:r>
          </a:p>
          <a:p>
            <a:pPr lvl="1">
              <a:buClr>
                <a:srgbClr val="9CBEBD"/>
              </a:buClr>
            </a:pPr>
            <a:r>
              <a:rPr lang="en-US" sz="1900" dirty="0">
                <a:solidFill>
                  <a:srgbClr val="2F2B20"/>
                </a:solidFill>
              </a:rPr>
              <a:t>The tubes in each testis join the epididymis, a larger coiled tube where sperm mature and are stored.</a:t>
            </a:r>
          </a:p>
          <a:p>
            <a:pPr lvl="0">
              <a:buClr>
                <a:srgbClr val="A9A57C"/>
              </a:buClr>
            </a:pPr>
            <a:r>
              <a:rPr lang="en-US" sz="2000" dirty="0">
                <a:solidFill>
                  <a:srgbClr val="2F2B20"/>
                </a:solidFill>
              </a:rPr>
              <a:t>Prostate  and Cowper’s gland</a:t>
            </a:r>
          </a:p>
          <a:p>
            <a:pPr lvl="1">
              <a:buClr>
                <a:srgbClr val="9CBEBD"/>
              </a:buClr>
            </a:pPr>
            <a:r>
              <a:rPr lang="en-US" sz="1900" dirty="0">
                <a:solidFill>
                  <a:srgbClr val="2F2B20"/>
                </a:solidFill>
              </a:rPr>
              <a:t>Secretions from this gland combine with </a:t>
            </a:r>
            <a:r>
              <a:rPr lang="en-US" sz="1900" dirty="0" smtClean="0">
                <a:solidFill>
                  <a:srgbClr val="2F2B20"/>
                </a:solidFill>
              </a:rPr>
              <a:t>sperm </a:t>
            </a:r>
            <a:r>
              <a:rPr lang="en-US" sz="1900" dirty="0">
                <a:solidFill>
                  <a:srgbClr val="2F2B20"/>
                </a:solidFill>
              </a:rPr>
              <a:t>containing fluid to form semen</a:t>
            </a:r>
          </a:p>
          <a:p>
            <a:pPr lvl="0">
              <a:buClr>
                <a:srgbClr val="A9A57C"/>
              </a:buClr>
            </a:pPr>
            <a:r>
              <a:rPr lang="en-US" sz="2000" dirty="0">
                <a:solidFill>
                  <a:srgbClr val="2F2B20"/>
                </a:solidFill>
              </a:rPr>
              <a:t>Bladder</a:t>
            </a:r>
          </a:p>
          <a:p>
            <a:pPr lvl="1">
              <a:buClr>
                <a:srgbClr val="9CBEBD"/>
              </a:buClr>
            </a:pPr>
            <a:r>
              <a:rPr lang="en-US" sz="1900" dirty="0">
                <a:solidFill>
                  <a:srgbClr val="2F2B20"/>
                </a:solidFill>
              </a:rPr>
              <a:t>Holds urine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Identify the following: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7000" y="2226613"/>
            <a:ext cx="4673600" cy="3505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6681" y="2250859"/>
            <a:ext cx="4645892" cy="3484419"/>
          </a:xfrm>
        </p:spPr>
      </p:pic>
    </p:spTree>
    <p:extLst>
      <p:ext uri="{BB962C8B-B14F-4D97-AF65-F5344CB8AC3E}">
        <p14:creationId xmlns:p14="http://schemas.microsoft.com/office/powerpoint/2010/main" val="8992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5" y="2210449"/>
            <a:ext cx="4618182" cy="346363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4763" y="2242778"/>
            <a:ext cx="4581237" cy="3435928"/>
          </a:xfrm>
        </p:spPr>
      </p:pic>
    </p:spTree>
    <p:extLst>
      <p:ext uri="{BB962C8B-B14F-4D97-AF65-F5344CB8AC3E}">
        <p14:creationId xmlns:p14="http://schemas.microsoft.com/office/powerpoint/2010/main" val="17443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Eggs</a:t>
            </a:r>
          </a:p>
          <a:p>
            <a:pPr lvl="1"/>
            <a:r>
              <a:rPr lang="en-US" dirty="0" smtClean="0"/>
              <a:t>Female gametes or ova</a:t>
            </a:r>
          </a:p>
          <a:p>
            <a:r>
              <a:rPr lang="en-US" dirty="0" smtClean="0"/>
              <a:t>Ovaries</a:t>
            </a:r>
          </a:p>
          <a:p>
            <a:pPr lvl="1"/>
            <a:r>
              <a:rPr lang="en-US" dirty="0" smtClean="0"/>
              <a:t>Female sex glands that store the ova and produce female sex hormones</a:t>
            </a:r>
          </a:p>
          <a:p>
            <a:r>
              <a:rPr lang="en-US" dirty="0" smtClean="0"/>
              <a:t>Uterus</a:t>
            </a:r>
          </a:p>
          <a:p>
            <a:pPr lvl="1"/>
            <a:r>
              <a:rPr lang="en-US" dirty="0" smtClean="0"/>
              <a:t>The hollow, muscular, pear-shaped organ that nourishes and protects the fertilized ovum until birth</a:t>
            </a:r>
          </a:p>
          <a:p>
            <a:r>
              <a:rPr lang="en-US" dirty="0" smtClean="0"/>
              <a:t>Cervix</a:t>
            </a:r>
          </a:p>
          <a:p>
            <a:pPr lvl="1"/>
            <a:r>
              <a:rPr lang="en-US" dirty="0" smtClean="0"/>
              <a:t>The opening to the uterus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Identify the following: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200" y="2505220"/>
            <a:ext cx="4267200" cy="32004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4931" y="2502144"/>
            <a:ext cx="4242593" cy="3181945"/>
          </a:xfrm>
        </p:spPr>
      </p:pic>
    </p:spTree>
    <p:extLst>
      <p:ext uri="{BB962C8B-B14F-4D97-AF65-F5344CB8AC3E}">
        <p14:creationId xmlns:p14="http://schemas.microsoft.com/office/powerpoint/2010/main" val="7067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507330"/>
            <a:ext cx="4040188" cy="639762"/>
          </a:xfrm>
        </p:spPr>
        <p:txBody>
          <a:bodyPr/>
          <a:lstStyle/>
          <a:p>
            <a:r>
              <a:rPr lang="en-US" dirty="0" smtClean="0"/>
              <a:t>Infatuation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287887"/>
            <a:ext cx="4040188" cy="4838276"/>
          </a:xfrm>
        </p:spPr>
        <p:txBody>
          <a:bodyPr/>
          <a:lstStyle/>
          <a:p>
            <a:r>
              <a:rPr lang="en-US" dirty="0" smtClean="0"/>
              <a:t>Develops quickly and dies quickly</a:t>
            </a:r>
          </a:p>
          <a:p>
            <a:r>
              <a:rPr lang="en-US" dirty="0" smtClean="0"/>
              <a:t>Self-gratification</a:t>
            </a:r>
          </a:p>
          <a:p>
            <a:r>
              <a:rPr lang="en-US" dirty="0" smtClean="0"/>
              <a:t>Lacks confidence</a:t>
            </a:r>
          </a:p>
          <a:p>
            <a:r>
              <a:rPr lang="en-US" dirty="0" smtClean="0"/>
              <a:t>Breeds jealousy</a:t>
            </a:r>
          </a:p>
          <a:p>
            <a:r>
              <a:rPr lang="en-US" dirty="0" smtClean="0"/>
              <a:t>Miserable when partner is away and worry he/she finds another</a:t>
            </a:r>
          </a:p>
          <a:p>
            <a:r>
              <a:rPr lang="en-US" dirty="0" smtClean="0"/>
              <a:t>Disagrees a lot and difficulty listening to one another</a:t>
            </a:r>
          </a:p>
          <a:p>
            <a:r>
              <a:rPr lang="en-US" dirty="0" smtClean="0"/>
              <a:t>Based on sexual excitement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479045"/>
            <a:ext cx="4041775" cy="639762"/>
          </a:xfrm>
        </p:spPr>
        <p:txBody>
          <a:bodyPr/>
          <a:lstStyle/>
          <a:p>
            <a:r>
              <a:rPr lang="en-US" dirty="0" smtClean="0"/>
              <a:t>Love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287887"/>
            <a:ext cx="4041775" cy="48382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Takes time </a:t>
            </a:r>
          </a:p>
          <a:p>
            <a:r>
              <a:rPr lang="en-US" dirty="0" smtClean="0"/>
              <a:t>Deep concern and care for the loved one</a:t>
            </a:r>
          </a:p>
          <a:p>
            <a:r>
              <a:rPr lang="en-US" dirty="0" smtClean="0"/>
              <a:t>You want to do better and be better</a:t>
            </a:r>
          </a:p>
          <a:p>
            <a:r>
              <a:rPr lang="en-US" dirty="0" smtClean="0"/>
              <a:t>Have fun without making out</a:t>
            </a:r>
          </a:p>
          <a:p>
            <a:r>
              <a:rPr lang="en-US" dirty="0" smtClean="0"/>
              <a:t>Good friends first</a:t>
            </a:r>
          </a:p>
          <a:p>
            <a:r>
              <a:rPr lang="en-US" dirty="0" smtClean="0"/>
              <a:t>You trust each other</a:t>
            </a:r>
          </a:p>
          <a:p>
            <a:r>
              <a:rPr lang="en-US" dirty="0" smtClean="0"/>
              <a:t>Compromise</a:t>
            </a:r>
          </a:p>
          <a:p>
            <a:r>
              <a:rPr lang="en-US" dirty="0" smtClean="0"/>
              <a:t>You are happy and confident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5927" y="2191976"/>
            <a:ext cx="5172363" cy="3879272"/>
          </a:xfrm>
        </p:spPr>
      </p:pic>
    </p:spTree>
    <p:extLst>
      <p:ext uri="{BB962C8B-B14F-4D97-AF65-F5344CB8AC3E}">
        <p14:creationId xmlns:p14="http://schemas.microsoft.com/office/powerpoint/2010/main" val="36875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Fallopian tubes</a:t>
            </a:r>
          </a:p>
          <a:p>
            <a:pPr lvl="1"/>
            <a:r>
              <a:rPr lang="en-US" dirty="0" smtClean="0"/>
              <a:t>A pair of tubes with finger-like projections that draw in the ovum. Ova travel from the ovaries to the uterus through the fallopian tubes.</a:t>
            </a:r>
          </a:p>
          <a:p>
            <a:r>
              <a:rPr lang="en-US" dirty="0" smtClean="0"/>
              <a:t>Endometrium</a:t>
            </a:r>
          </a:p>
          <a:p>
            <a:pPr lvl="1"/>
            <a:r>
              <a:rPr lang="en-US" dirty="0" smtClean="0"/>
              <a:t>Tissue that lines the uterus</a:t>
            </a:r>
          </a:p>
          <a:p>
            <a:r>
              <a:rPr lang="en-US" dirty="0" smtClean="0"/>
              <a:t>Vagina</a:t>
            </a:r>
          </a:p>
          <a:p>
            <a:pPr lvl="1"/>
            <a:r>
              <a:rPr lang="en-US" dirty="0" smtClean="0"/>
              <a:t>A muscular, elastic passageway that extends from the uterus to the outside of the body; also called the birth canal</a:t>
            </a:r>
          </a:p>
          <a:p>
            <a:r>
              <a:rPr lang="en-US" dirty="0" smtClean="0"/>
              <a:t>Clitoris</a:t>
            </a:r>
          </a:p>
          <a:p>
            <a:pPr lvl="1"/>
            <a:r>
              <a:rPr lang="en-US" dirty="0" smtClean="0"/>
              <a:t>A highly sensitive structure of the female external genitals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Identify the following: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218" y="2182553"/>
            <a:ext cx="4507345" cy="338050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3963" y="2196595"/>
            <a:ext cx="4655127" cy="3491345"/>
          </a:xfrm>
        </p:spPr>
      </p:pic>
    </p:spTree>
    <p:extLst>
      <p:ext uri="{BB962C8B-B14F-4D97-AF65-F5344CB8AC3E}">
        <p14:creationId xmlns:p14="http://schemas.microsoft.com/office/powerpoint/2010/main" val="19990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Labia </a:t>
            </a:r>
            <a:r>
              <a:rPr lang="en-US" dirty="0" err="1" smtClean="0"/>
              <a:t>majora</a:t>
            </a:r>
            <a:endParaRPr lang="en-US" dirty="0" smtClean="0"/>
          </a:p>
          <a:p>
            <a:pPr lvl="1"/>
            <a:r>
              <a:rPr lang="en-US" dirty="0" smtClean="0"/>
              <a:t>The outer skin folds of the vulva on both sides of the vaginal opening</a:t>
            </a:r>
          </a:p>
          <a:p>
            <a:r>
              <a:rPr lang="en-US" dirty="0" smtClean="0"/>
              <a:t>Labia </a:t>
            </a:r>
            <a:r>
              <a:rPr lang="en-US" dirty="0" err="1" smtClean="0"/>
              <a:t>minora</a:t>
            </a:r>
            <a:endParaRPr lang="en-US" dirty="0" smtClean="0"/>
          </a:p>
          <a:p>
            <a:pPr lvl="1"/>
            <a:r>
              <a:rPr lang="en-US" dirty="0" smtClean="0"/>
              <a:t>The inner folds of the vaginal opening</a:t>
            </a:r>
          </a:p>
          <a:p>
            <a:r>
              <a:rPr lang="en-US" dirty="0" smtClean="0"/>
              <a:t>Menarche</a:t>
            </a:r>
          </a:p>
          <a:p>
            <a:pPr lvl="1"/>
            <a:r>
              <a:rPr lang="en-US" dirty="0" smtClean="0"/>
              <a:t>The first menstrual </a:t>
            </a:r>
            <a:r>
              <a:rPr lang="en-US" dirty="0"/>
              <a:t>c</a:t>
            </a:r>
            <a:r>
              <a:rPr lang="en-US" dirty="0" smtClean="0"/>
              <a:t>ycle</a:t>
            </a:r>
          </a:p>
          <a:p>
            <a:r>
              <a:rPr lang="en-US" dirty="0" smtClean="0"/>
              <a:t>Menopause</a:t>
            </a:r>
          </a:p>
          <a:p>
            <a:pPr lvl="1"/>
            <a:r>
              <a:rPr lang="en-US" dirty="0" smtClean="0"/>
              <a:t>The end of reproductive years (usually occurs around 48-51 years old)</a:t>
            </a:r>
          </a:p>
          <a:p>
            <a:r>
              <a:rPr lang="en-US" dirty="0" smtClean="0"/>
              <a:t>Estrogen</a:t>
            </a:r>
          </a:p>
          <a:p>
            <a:pPr lvl="1"/>
            <a:r>
              <a:rPr lang="en-US" dirty="0" smtClean="0"/>
              <a:t>Sex hormone produced primarily in the female.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Individual Love Song </a:t>
            </a:r>
            <a:r>
              <a:rPr lang="en-US" b="1" dirty="0"/>
              <a:t>/</a:t>
            </a:r>
            <a:r>
              <a:rPr lang="en-US" b="1" dirty="0" smtClean="0"/>
              <a:t>Poem/Poster Assignment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Read the differences between Infatuation and Love. Then, choose one of the following to complete: </a:t>
            </a:r>
          </a:p>
          <a:p>
            <a:r>
              <a:rPr lang="en-US" b="1" dirty="0" smtClean="0"/>
              <a:t>Song</a:t>
            </a:r>
          </a:p>
          <a:p>
            <a:pPr lvl="1"/>
            <a:r>
              <a:rPr lang="en-US" dirty="0" smtClean="0"/>
              <a:t>Three versus (minimum 4 lines each)</a:t>
            </a:r>
          </a:p>
          <a:p>
            <a:pPr lvl="1"/>
            <a:r>
              <a:rPr lang="en-US" dirty="0" smtClean="0"/>
              <a:t>One chorus (minimum 4 lines)</a:t>
            </a:r>
          </a:p>
          <a:p>
            <a:pPr lvl="1"/>
            <a:r>
              <a:rPr lang="en-US" dirty="0" smtClean="0"/>
              <a:t>Use a familiar tune/ popular song</a:t>
            </a:r>
          </a:p>
          <a:p>
            <a:pPr lvl="1"/>
            <a:r>
              <a:rPr lang="en-US" dirty="0" smtClean="0"/>
              <a:t>Neatly written on computer paper w/ designs/color</a:t>
            </a:r>
          </a:p>
          <a:p>
            <a:r>
              <a:rPr lang="en-US" b="1" dirty="0" smtClean="0"/>
              <a:t>Poem/ Slam Poem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Minimum 16 </a:t>
            </a:r>
            <a:r>
              <a:rPr lang="en-US" dirty="0" smtClean="0">
                <a:solidFill>
                  <a:prstClr val="black"/>
                </a:solidFill>
              </a:rPr>
              <a:t>lines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Neatly written on computer paper with designs/color</a:t>
            </a:r>
            <a:endParaRPr lang="en-US" dirty="0" smtClean="0"/>
          </a:p>
          <a:p>
            <a:r>
              <a:rPr lang="en-US" b="1" dirty="0" smtClean="0"/>
              <a:t>Colorful Booklet or Poster</a:t>
            </a:r>
          </a:p>
          <a:p>
            <a:pPr lvl="1"/>
            <a:r>
              <a:rPr lang="en-US" b="1" dirty="0" smtClean="0"/>
              <a:t>List</a:t>
            </a:r>
            <a:r>
              <a:rPr lang="en-US" dirty="0" smtClean="0"/>
              <a:t> 25 ways of expressing care/affection for another person that does not include sexual contact</a:t>
            </a:r>
          </a:p>
          <a:p>
            <a:pPr lvl="1"/>
            <a:r>
              <a:rPr lang="en-US" dirty="0" smtClean="0"/>
              <a:t>On computer paper, neatly written w/ designs/pictures</a:t>
            </a:r>
          </a:p>
          <a:p>
            <a:endParaRPr lang="en-US" dirty="0" smtClean="0"/>
          </a:p>
        </p:txBody>
      </p:sp>
      <p:pic>
        <p:nvPicPr>
          <p:cNvPr id="2050" name="Picture 2" descr="C:\Users\kari.gonsalves\AppData\Local\Microsoft\Windows\INetCache\IE\8B8EFD9K\SMirC-lov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Fertilization: the union of a male </a:t>
            </a:r>
            <a:r>
              <a:rPr lang="en-US" dirty="0" smtClean="0">
                <a:solidFill>
                  <a:srgbClr val="FF0000"/>
                </a:solidFill>
              </a:rPr>
              <a:t>sperm</a:t>
            </a:r>
            <a:r>
              <a:rPr lang="en-US" dirty="0" smtClean="0"/>
              <a:t> </a:t>
            </a:r>
            <a:r>
              <a:rPr lang="en-US" dirty="0"/>
              <a:t>cell and a female </a:t>
            </a:r>
            <a:r>
              <a:rPr lang="en-US" dirty="0" smtClean="0">
                <a:solidFill>
                  <a:srgbClr val="FF0000"/>
                </a:solidFill>
              </a:rPr>
              <a:t>egg</a:t>
            </a:r>
            <a:r>
              <a:rPr lang="en-US" dirty="0" smtClean="0"/>
              <a:t>. </a:t>
            </a:r>
            <a:r>
              <a:rPr lang="en-US" dirty="0"/>
              <a:t>The cell that results from fertilization is called a </a:t>
            </a:r>
            <a:r>
              <a:rPr lang="en-US" dirty="0" smtClean="0">
                <a:solidFill>
                  <a:srgbClr val="FF0000"/>
                </a:solidFill>
              </a:rPr>
              <a:t>zygote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Conception: also known as </a:t>
            </a:r>
            <a:r>
              <a:rPr lang="en-US" dirty="0" smtClean="0">
                <a:solidFill>
                  <a:srgbClr val="FF0000"/>
                </a:solidFill>
              </a:rPr>
              <a:t>fertilization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3. Ovulation: the process of releasing a mature </a:t>
            </a:r>
            <a:r>
              <a:rPr lang="en-US" dirty="0" smtClean="0">
                <a:solidFill>
                  <a:srgbClr val="FF0000"/>
                </a:solidFill>
              </a:rPr>
              <a:t>ovum</a:t>
            </a:r>
            <a:r>
              <a:rPr lang="en-US" dirty="0" smtClean="0"/>
              <a:t> </a:t>
            </a:r>
            <a:r>
              <a:rPr lang="en-US" dirty="0"/>
              <a:t>into the fallopian tube each month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Implantation: the process by which the </a:t>
            </a:r>
            <a:r>
              <a:rPr lang="en-US" dirty="0" smtClean="0">
                <a:solidFill>
                  <a:srgbClr val="FF0000"/>
                </a:solidFill>
              </a:rPr>
              <a:t>zygote</a:t>
            </a:r>
            <a:r>
              <a:rPr lang="en-US" dirty="0" smtClean="0"/>
              <a:t> attaches </a:t>
            </a:r>
            <a:r>
              <a:rPr lang="en-US" dirty="0"/>
              <a:t>to the uterine wall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Embryo: a cluster of cells that develop between the </a:t>
            </a:r>
            <a:r>
              <a:rPr lang="en-US" dirty="0" smtClean="0">
                <a:solidFill>
                  <a:srgbClr val="FF0000"/>
                </a:solidFill>
              </a:rPr>
              <a:t>3rd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8th</a:t>
            </a:r>
            <a:r>
              <a:rPr lang="en-US" dirty="0" smtClean="0"/>
              <a:t> </a:t>
            </a:r>
            <a:r>
              <a:rPr lang="en-US" dirty="0"/>
              <a:t>week of pregnancy.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-image_popup-r7_fertiliz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43175"/>
            <a:ext cx="3810000" cy="2914650"/>
          </a:xfrm>
        </p:spPr>
      </p:pic>
    </p:spTree>
    <p:extLst>
      <p:ext uri="{BB962C8B-B14F-4D97-AF65-F5344CB8AC3E}">
        <p14:creationId xmlns:p14="http://schemas.microsoft.com/office/powerpoint/2010/main" val="23197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 Vocabulary,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6. Fetus: Grouping of developing cells after about the 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week </a:t>
            </a:r>
            <a:r>
              <a:rPr lang="en-US" dirty="0"/>
              <a:t>of pregnancy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7. Chromosomes: thread-like structures found within the </a:t>
            </a:r>
            <a:r>
              <a:rPr lang="en-US" dirty="0" smtClean="0">
                <a:solidFill>
                  <a:srgbClr val="FF0000"/>
                </a:solidFill>
              </a:rPr>
              <a:t>nucleus </a:t>
            </a:r>
            <a:r>
              <a:rPr lang="en-US" dirty="0" smtClean="0"/>
              <a:t>of </a:t>
            </a:r>
            <a:r>
              <a:rPr lang="en-US" dirty="0"/>
              <a:t>a cell that carry the codes for </a:t>
            </a:r>
            <a:r>
              <a:rPr lang="en-US" dirty="0" smtClean="0">
                <a:solidFill>
                  <a:srgbClr val="FF0000"/>
                </a:solidFill>
              </a:rPr>
              <a:t>inherited</a:t>
            </a:r>
            <a:r>
              <a:rPr lang="en-US" dirty="0" smtClean="0"/>
              <a:t> </a:t>
            </a:r>
            <a:r>
              <a:rPr lang="en-US" dirty="0"/>
              <a:t>traits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8. Placenta: thick, blood rich tissue that lines the walls of the </a:t>
            </a:r>
            <a:r>
              <a:rPr lang="en-US" dirty="0" smtClean="0">
                <a:solidFill>
                  <a:srgbClr val="FF0000"/>
                </a:solidFill>
              </a:rPr>
              <a:t>uterus </a:t>
            </a:r>
            <a:r>
              <a:rPr lang="en-US" dirty="0" smtClean="0"/>
              <a:t>during </a:t>
            </a:r>
            <a:r>
              <a:rPr lang="en-US" dirty="0"/>
              <a:t>pregnancy and nourishes the </a:t>
            </a:r>
            <a:r>
              <a:rPr lang="en-US" dirty="0" smtClean="0">
                <a:solidFill>
                  <a:srgbClr val="FF0000"/>
                </a:solidFill>
              </a:rPr>
              <a:t>embryo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9. Amniotic Sac: thin, fluid filled membrane that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surrounds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protects</a:t>
            </a:r>
            <a:r>
              <a:rPr lang="en-US" dirty="0" smtClean="0"/>
              <a:t> </a:t>
            </a:r>
            <a:r>
              <a:rPr lang="en-US" dirty="0"/>
              <a:t>the developing embryo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10. Heterosexual: A person whose primary social, emotional and sexual orientation is towards members of the </a:t>
            </a:r>
            <a:r>
              <a:rPr lang="en-US" dirty="0" smtClean="0">
                <a:solidFill>
                  <a:srgbClr val="FF0000"/>
                </a:solidFill>
              </a:rPr>
              <a:t>opposite </a:t>
            </a:r>
            <a:r>
              <a:rPr lang="en-US" dirty="0" smtClean="0"/>
              <a:t>sex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 Vocabulary,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11. Homosexual: A person whose primary social, emotional and sexual orientation is towards members of the </a:t>
            </a:r>
            <a:r>
              <a:rPr lang="en-US" dirty="0" smtClean="0">
                <a:solidFill>
                  <a:srgbClr val="FF0000"/>
                </a:solidFill>
              </a:rPr>
              <a:t>same</a:t>
            </a:r>
            <a:r>
              <a:rPr lang="en-US" dirty="0" smtClean="0"/>
              <a:t> </a:t>
            </a:r>
            <a:r>
              <a:rPr lang="en-US" dirty="0"/>
              <a:t>sex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12. Rape: sexual intercourse that occurs without </a:t>
            </a:r>
            <a:r>
              <a:rPr lang="en-US" dirty="0" smtClean="0">
                <a:solidFill>
                  <a:srgbClr val="FF0000"/>
                </a:solidFill>
              </a:rPr>
              <a:t>consent </a:t>
            </a:r>
            <a:r>
              <a:rPr lang="en-US" dirty="0" smtClean="0"/>
              <a:t>under </a:t>
            </a:r>
            <a:r>
              <a:rPr lang="en-US" dirty="0"/>
              <a:t>actual or threatened force.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Cambria"/>
              <a:ea typeface="MS Mincho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ea typeface="MS Mincho"/>
                <a:cs typeface="Times New Roman"/>
              </a:rPr>
              <a:t>13</a:t>
            </a:r>
            <a:r>
              <a:rPr lang="en-US" dirty="0">
                <a:ea typeface="MS Mincho"/>
                <a:cs typeface="Times New Roman"/>
              </a:rPr>
              <a:t>. Breast Self—Exam: Breast cancer is the most common cancer and the </a:t>
            </a:r>
            <a:r>
              <a:rPr lang="en-US" dirty="0" smtClean="0">
                <a:solidFill>
                  <a:srgbClr val="FF0000"/>
                </a:solidFill>
                <a:ea typeface="MS Mincho"/>
                <a:cs typeface="Times New Roman"/>
              </a:rPr>
              <a:t>second </a:t>
            </a:r>
            <a:r>
              <a:rPr lang="en-US" dirty="0" smtClean="0">
                <a:ea typeface="MS Mincho"/>
                <a:cs typeface="Times New Roman"/>
              </a:rPr>
              <a:t>leading </a:t>
            </a:r>
            <a:r>
              <a:rPr lang="en-US" dirty="0">
                <a:ea typeface="MS Mincho"/>
                <a:cs typeface="Times New Roman"/>
              </a:rPr>
              <a:t>cause of death, after </a:t>
            </a:r>
            <a:r>
              <a:rPr lang="en-US" dirty="0" smtClean="0">
                <a:solidFill>
                  <a:srgbClr val="FF0000"/>
                </a:solidFill>
                <a:ea typeface="MS Mincho"/>
                <a:cs typeface="Times New Roman"/>
              </a:rPr>
              <a:t>lung</a:t>
            </a:r>
            <a:r>
              <a:rPr lang="en-US" dirty="0" smtClean="0">
                <a:ea typeface="MS Mincho"/>
                <a:cs typeface="Times New Roman"/>
              </a:rPr>
              <a:t> </a:t>
            </a:r>
            <a:r>
              <a:rPr lang="en-US" dirty="0">
                <a:ea typeface="MS Mincho"/>
                <a:cs typeface="Times New Roman"/>
              </a:rPr>
              <a:t>cancer, for women in the US. It is recommended that females exam their breast </a:t>
            </a:r>
            <a:r>
              <a:rPr lang="en-US" dirty="0" smtClean="0">
                <a:solidFill>
                  <a:srgbClr val="FF0000"/>
                </a:solidFill>
                <a:ea typeface="MS Mincho"/>
                <a:cs typeface="Times New Roman"/>
              </a:rPr>
              <a:t>once</a:t>
            </a:r>
            <a:r>
              <a:rPr lang="en-US" dirty="0" smtClean="0">
                <a:ea typeface="MS Mincho"/>
                <a:cs typeface="Times New Roman"/>
              </a:rPr>
              <a:t> </a:t>
            </a:r>
            <a:r>
              <a:rPr lang="en-US" dirty="0">
                <a:ea typeface="MS Mincho"/>
                <a:cs typeface="Times New Roman"/>
              </a:rPr>
              <a:t>a month, right after the menstrual period.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MS Mincho"/>
                <a:cs typeface="Times New Roman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MS Mincho"/>
                <a:cs typeface="Times New Roman"/>
              </a:rPr>
              <a:t>14. Testicular Self-Exams: The American Cancer Society recommends that males perform a self-exam for testicular cancer </a:t>
            </a:r>
            <a:r>
              <a:rPr lang="en-US" dirty="0" smtClean="0">
                <a:solidFill>
                  <a:srgbClr val="FF0000"/>
                </a:solidFill>
                <a:ea typeface="MS Mincho"/>
                <a:cs typeface="Times New Roman"/>
              </a:rPr>
              <a:t>once </a:t>
            </a:r>
            <a:r>
              <a:rPr lang="en-US" dirty="0" smtClean="0">
                <a:ea typeface="MS Mincho"/>
                <a:cs typeface="Times New Roman"/>
              </a:rPr>
              <a:t>a </a:t>
            </a:r>
            <a:r>
              <a:rPr lang="en-US" dirty="0">
                <a:ea typeface="MS Mincho"/>
                <a:cs typeface="Times New Roman"/>
              </a:rPr>
              <a:t>month.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etus 16 week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1393251"/>
            <a:ext cx="6650182" cy="5325445"/>
          </a:xfrm>
        </p:spPr>
      </p:pic>
    </p:spTree>
    <p:extLst>
      <p:ext uri="{BB962C8B-B14F-4D97-AF65-F5344CB8AC3E}">
        <p14:creationId xmlns:p14="http://schemas.microsoft.com/office/powerpoint/2010/main" val="25414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Sperm</a:t>
            </a:r>
          </a:p>
          <a:p>
            <a:pPr lvl="1"/>
            <a:r>
              <a:rPr lang="en-US" dirty="0" smtClean="0"/>
              <a:t>The males gametes, or reproductive cells</a:t>
            </a:r>
          </a:p>
          <a:p>
            <a:r>
              <a:rPr lang="en-US" dirty="0" smtClean="0"/>
              <a:t>Testosterone</a:t>
            </a:r>
          </a:p>
          <a:p>
            <a:pPr lvl="1"/>
            <a:r>
              <a:rPr lang="en-US" dirty="0" smtClean="0"/>
              <a:t>The male sex hormone, controls production of sperm</a:t>
            </a:r>
          </a:p>
          <a:p>
            <a:r>
              <a:rPr lang="en-US" dirty="0" smtClean="0"/>
              <a:t>Testis (testes plural)</a:t>
            </a:r>
          </a:p>
          <a:p>
            <a:pPr lvl="1"/>
            <a:r>
              <a:rPr lang="en-US" dirty="0" smtClean="0"/>
              <a:t>Two small glands that secrete testosterone and produce sperm; also known as testicles</a:t>
            </a:r>
          </a:p>
          <a:p>
            <a:r>
              <a:rPr lang="en-US" dirty="0" smtClean="0"/>
              <a:t>Scrotum</a:t>
            </a:r>
          </a:p>
          <a:p>
            <a:pPr lvl="1"/>
            <a:r>
              <a:rPr lang="en-US" dirty="0" smtClean="0"/>
              <a:t>External skin sac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841</Words>
  <Application>Microsoft Office PowerPoint</Application>
  <PresentationFormat>On-screen Show (4:3)</PresentationFormat>
  <Paragraphs>129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Adjacency</vt:lpstr>
      <vt:lpstr>1_Office Theme</vt:lpstr>
      <vt:lpstr>PowerPoint Presentation</vt:lpstr>
      <vt:lpstr>PowerPoint Presentation</vt:lpstr>
      <vt:lpstr>Individual Love Song /Poem/Poster Assignment</vt:lpstr>
      <vt:lpstr>Reproduction Vocabulary</vt:lpstr>
      <vt:lpstr>PowerPoint Presentation</vt:lpstr>
      <vt:lpstr>Reproduction Vocabulary, cont.</vt:lpstr>
      <vt:lpstr>Reproduction Vocabulary, cont.</vt:lpstr>
      <vt:lpstr>PowerPoint Presentation</vt:lpstr>
      <vt:lpstr>Male Reproductive Anatomy</vt:lpstr>
      <vt:lpstr>Identify the following:</vt:lpstr>
      <vt:lpstr>Male Reproductive Anatomy</vt:lpstr>
      <vt:lpstr>Identify the following:</vt:lpstr>
      <vt:lpstr>Male Reproductive Anatomy</vt:lpstr>
      <vt:lpstr>Identify the following:</vt:lpstr>
      <vt:lpstr>Male Reproductive Anatomy</vt:lpstr>
      <vt:lpstr>Identify the following:</vt:lpstr>
      <vt:lpstr>PowerPoint Presentation</vt:lpstr>
      <vt:lpstr>Female Reproductive System</vt:lpstr>
      <vt:lpstr>Identify the following:</vt:lpstr>
      <vt:lpstr>PowerPoint Presentation</vt:lpstr>
      <vt:lpstr>Female Reproductive Anatomy</vt:lpstr>
      <vt:lpstr>Identify the following:</vt:lpstr>
      <vt:lpstr>Female Reproductive Anatomy</vt:lpstr>
    </vt:vector>
  </TitlesOfParts>
  <Company>Jordan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Gonsalves</dc:creator>
  <cp:lastModifiedBy>Kari Gonsalves</cp:lastModifiedBy>
  <cp:revision>1</cp:revision>
  <dcterms:created xsi:type="dcterms:W3CDTF">2016-05-16T14:39:24Z</dcterms:created>
  <dcterms:modified xsi:type="dcterms:W3CDTF">2016-05-16T14:41:06Z</dcterms:modified>
</cp:coreProperties>
</file>