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82F58-6A43-46F1-A4B4-8FCAA8A3BC1E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6676D-4243-4382-96FE-E6E18C2DC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89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nHMV_420zg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u="none" strike="noStrike" dirty="0" smtClean="0">
              <a:solidFill>
                <a:schemeClr val="tx1"/>
              </a:solidFill>
              <a:effectLst/>
              <a:latin typeface="+mn-lt"/>
              <a:hlinkClick r:id="rId3"/>
            </a:endParaRPr>
          </a:p>
          <a:p>
            <a:r>
              <a:rPr lang="en-US" b="0" i="0" u="none" strike="noStrike" dirty="0" smtClean="0">
                <a:solidFill>
                  <a:schemeClr val="tx1"/>
                </a:solidFill>
                <a:effectLst/>
                <a:latin typeface="+mn-lt"/>
                <a:hlinkClick r:id="rId3"/>
              </a:rPr>
              <a:t>What do you think</a:t>
            </a:r>
            <a:r>
              <a:rPr lang="en-US" b="0" i="0" u="none" strike="noStrike" baseline="0" dirty="0" smtClean="0">
                <a:solidFill>
                  <a:schemeClr val="tx1"/>
                </a:solidFill>
                <a:effectLst/>
                <a:latin typeface="+mn-lt"/>
                <a:hlinkClick r:id="rId3"/>
              </a:rPr>
              <a:t> are the top four NCDs worldwide?</a:t>
            </a:r>
            <a:endParaRPr lang="en-US" b="0" i="0" u="none" strike="noStrike" dirty="0" smtClean="0">
              <a:solidFill>
                <a:schemeClr val="tx1"/>
              </a:solidFill>
              <a:effectLst/>
              <a:latin typeface="+mn-lt"/>
              <a:hlinkClick r:id="rId3"/>
            </a:endParaRPr>
          </a:p>
          <a:p>
            <a:r>
              <a:rPr lang="en-US" b="0" i="0" u="sng" strike="noStrike" dirty="0" smtClean="0">
                <a:solidFill>
                  <a:srgbClr val="0000FF"/>
                </a:solidFill>
                <a:effectLst/>
                <a:latin typeface="+mn-lt"/>
                <a:hlinkClick r:id="rId3"/>
              </a:rPr>
              <a:t>NCDs:</a:t>
            </a:r>
          </a:p>
          <a:p>
            <a:r>
              <a:rPr lang="en-US" b="0" i="0" u="sng" strike="noStrike" dirty="0" smtClean="0">
                <a:solidFill>
                  <a:srgbClr val="0000FF"/>
                </a:solidFill>
                <a:effectLst/>
                <a:latin typeface="+mn-lt"/>
                <a:hlinkClick r:id="rId3"/>
              </a:rPr>
              <a:t>https://www.youtube.com/watch?v=4nHMV_420zg</a:t>
            </a:r>
            <a:r>
              <a:rPr lang="en-US" b="0" i="0" u="none" strike="noStrike" dirty="0" smtClean="0">
                <a:solidFill>
                  <a:srgbClr val="000000"/>
                </a:solidFill>
                <a:effectLst/>
                <a:latin typeface="+mn-lt"/>
              </a:rPr>
              <a:t> </a:t>
            </a:r>
          </a:p>
          <a:p>
            <a:endParaRPr lang="en-US" b="0" i="0" u="none" strike="noStrike" dirty="0" smtClean="0">
              <a:solidFill>
                <a:srgbClr val="000000"/>
              </a:solidFill>
              <a:effectLst/>
              <a:latin typeface="+mn-lt"/>
            </a:endParaRPr>
          </a:p>
          <a:p>
            <a:r>
              <a:rPr lang="en-US" dirty="0" smtClean="0"/>
              <a:t>Predisposition </a:t>
            </a:r>
            <a:r>
              <a:rPr lang="en-US" baseline="0" dirty="0" smtClean="0"/>
              <a:t> to these diseases + </a:t>
            </a:r>
            <a:r>
              <a:rPr lang="en-US" dirty="0" smtClean="0"/>
              <a:t>environmental factors</a:t>
            </a:r>
          </a:p>
          <a:p>
            <a:endParaRPr lang="en-US" dirty="0" smtClean="0"/>
          </a:p>
          <a:p>
            <a:r>
              <a:rPr lang="en-US" dirty="0" smtClean="0"/>
              <a:t>Obesity, alcohol and tobacco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DAF5F-A851-4EFC-9F24-89DB66BC7A3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0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Complete STD activity before talking about STDs</a:t>
            </a:r>
          </a:p>
          <a:p>
            <a:r>
              <a:rPr lang="en-US" dirty="0" smtClean="0"/>
              <a:t>Cards, get three </a:t>
            </a:r>
            <a:r>
              <a:rPr lang="en-US" dirty="0" smtClean="0"/>
              <a:t>signatures</a:t>
            </a:r>
          </a:p>
          <a:p>
            <a:endParaRPr lang="en-US" dirty="0" smtClean="0"/>
          </a:p>
          <a:p>
            <a:r>
              <a:rPr lang="en-US" dirty="0" smtClean="0"/>
              <a:t>Ask questions: What</a:t>
            </a:r>
            <a:r>
              <a:rPr lang="en-US" baseline="0" dirty="0" smtClean="0"/>
              <a:t> actions/situations would continue the spread of communicable diseases, specifically STD’s? What actions could stop the spread of communicable diseases, specifically STD’s?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DAF5F-A851-4EFC-9F24-89DB66BC7A3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35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4FE8-5CC9-F64C-BD65-6CFDB2D6D04E}" type="datetimeFigureOut">
              <a:rPr lang="en-US" smtClean="0">
                <a:solidFill>
                  <a:srgbClr val="DFDCB7"/>
                </a:solidFill>
              </a:rPr>
              <a:pPr/>
              <a:t>1/4/2016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2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4FE8-5CC9-F64C-BD65-6CFDB2D6D04E}" type="datetimeFigureOut">
              <a:rPr lang="en-US" smtClean="0">
                <a:solidFill>
                  <a:srgbClr val="DFDCB7"/>
                </a:solidFill>
              </a:rPr>
              <a:pPr/>
              <a:t>1/4/2016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EB84-06D8-6E44-A4D6-7A2C67A89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4FE8-5CC9-F64C-BD65-6CFDB2D6D04E}" type="datetimeFigureOut">
              <a:rPr lang="en-US" smtClean="0">
                <a:solidFill>
                  <a:srgbClr val="DFDCB7"/>
                </a:solidFill>
              </a:rPr>
              <a:pPr/>
              <a:t>1/4/2016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EB84-06D8-6E44-A4D6-7A2C67A89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4FE8-5CC9-F64C-BD65-6CFDB2D6D04E}" type="datetimeFigureOut">
              <a:rPr lang="en-US" smtClean="0">
                <a:solidFill>
                  <a:srgbClr val="DFDCB7"/>
                </a:solidFill>
              </a:rPr>
              <a:pPr/>
              <a:t>1/4/2016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EB84-06D8-6E44-A4D6-7A2C67A89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9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4FE8-5CC9-F64C-BD65-6CFDB2D6D04E}" type="datetimeFigureOut">
              <a:rPr lang="en-US" smtClean="0">
                <a:solidFill>
                  <a:srgbClr val="DFDCB7"/>
                </a:solidFill>
              </a:rPr>
              <a:pPr/>
              <a:t>1/4/2016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EB84-06D8-6E44-A4D6-7A2C67A89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7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4FE8-5CC9-F64C-BD65-6CFDB2D6D04E}" type="datetimeFigureOut">
              <a:rPr lang="en-US" smtClean="0">
                <a:solidFill>
                  <a:srgbClr val="DFDCB7"/>
                </a:solidFill>
              </a:rPr>
              <a:pPr/>
              <a:t>1/4/2016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EB84-06D8-6E44-A4D6-7A2C67A89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4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4FE8-5CC9-F64C-BD65-6CFDB2D6D04E}" type="datetimeFigureOut">
              <a:rPr lang="en-US" smtClean="0">
                <a:solidFill>
                  <a:srgbClr val="DFDCB7"/>
                </a:solidFill>
              </a:rPr>
              <a:pPr/>
              <a:t>1/4/2016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EB84-06D8-6E44-A4D6-7A2C67A89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4FE8-5CC9-F64C-BD65-6CFDB2D6D04E}" type="datetimeFigureOut">
              <a:rPr lang="en-US" smtClean="0">
                <a:solidFill>
                  <a:srgbClr val="DFDCB7"/>
                </a:solidFill>
              </a:rPr>
              <a:pPr/>
              <a:t>1/4/2016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EB84-06D8-6E44-A4D6-7A2C67A89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3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4FE8-5CC9-F64C-BD65-6CFDB2D6D04E}" type="datetimeFigureOut">
              <a:rPr lang="en-US" smtClean="0">
                <a:solidFill>
                  <a:srgbClr val="DFDCB7"/>
                </a:solidFill>
              </a:rPr>
              <a:pPr/>
              <a:t>1/4/2016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EB84-06D8-6E44-A4D6-7A2C67A89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4FE8-5CC9-F64C-BD65-6CFDB2D6D04E}" type="datetimeFigureOut">
              <a:rPr lang="en-US" smtClean="0">
                <a:solidFill>
                  <a:srgbClr val="DFDCB7"/>
                </a:solidFill>
              </a:rPr>
              <a:pPr/>
              <a:t>1/4/2016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EB84-06D8-6E44-A4D6-7A2C67A894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2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4FE8-5CC9-F64C-BD65-6CFDB2D6D04E}" type="datetimeFigureOut">
              <a:rPr lang="en-US" smtClean="0">
                <a:solidFill>
                  <a:srgbClr val="DFDCB7"/>
                </a:solidFill>
              </a:rPr>
              <a:pPr/>
              <a:t>1/4/2016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FFEB84-06D8-6E44-A4D6-7A2C67A894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98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defTabSz="457200"/>
            <a:fld id="{D1FFEB84-06D8-6E44-A4D6-7A2C67A8944D}" type="slidenum">
              <a:rPr lang="en-US" smtClean="0"/>
              <a:pPr defTabSz="45720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defTabSz="457200"/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defTabSz="457200"/>
            <a:fld id="{485D4FE8-5CC9-F64C-BD65-6CFDB2D6D04E}" type="datetimeFigureOut">
              <a:rPr lang="en-US" smtClean="0">
                <a:solidFill>
                  <a:srgbClr val="DFDCB7"/>
                </a:solidFill>
              </a:rPr>
              <a:pPr defTabSz="457200"/>
              <a:t>1/4/2016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87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0" lvl="0" indent="-18288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dirty="0" err="1">
                <a:solidFill>
                  <a:srgbClr val="292934"/>
                </a:solidFill>
                <a:latin typeface="Arial"/>
              </a:rPr>
              <a:t>Noncommunicable</a:t>
            </a:r>
            <a:r>
              <a:rPr lang="en-US" dirty="0">
                <a:solidFill>
                  <a:srgbClr val="292934"/>
                </a:solidFill>
                <a:latin typeface="Arial"/>
              </a:rPr>
              <a:t> Disease:</a:t>
            </a:r>
          </a:p>
          <a:p>
            <a:pPr marL="457200" lvl="1" indent="-18288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A disease that is not transmitted by another </a:t>
            </a:r>
            <a:r>
              <a:rPr lang="en-US" sz="2000" dirty="0">
                <a:solidFill>
                  <a:srgbClr val="FF0000"/>
                </a:solidFill>
                <a:latin typeface="Arial"/>
              </a:rPr>
              <a:t>person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, a vector, or the </a:t>
            </a:r>
            <a:r>
              <a:rPr lang="en-US" sz="2000" dirty="0" smtClean="0">
                <a:solidFill>
                  <a:srgbClr val="292934"/>
                </a:solidFill>
                <a:latin typeface="Arial"/>
              </a:rPr>
              <a:t>environment</a:t>
            </a:r>
          </a:p>
          <a:p>
            <a:pPr marL="457200" lvl="1" indent="-18288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dirty="0" smtClean="0">
                <a:solidFill>
                  <a:srgbClr val="292934"/>
                </a:solidFill>
                <a:latin typeface="Arial"/>
              </a:rPr>
              <a:t>Ex. </a:t>
            </a:r>
            <a:r>
              <a:rPr lang="en-US" dirty="0">
                <a:solidFill>
                  <a:srgbClr val="292934"/>
                </a:solidFill>
                <a:latin typeface="Arial"/>
              </a:rPr>
              <a:t>C</a:t>
            </a:r>
            <a:r>
              <a:rPr lang="en-US" dirty="0" smtClean="0">
                <a:solidFill>
                  <a:srgbClr val="292934"/>
                </a:solidFill>
                <a:latin typeface="Arial"/>
              </a:rPr>
              <a:t>ancer, Cardiovascular disease, Diabetes, Chronic </a:t>
            </a:r>
            <a:r>
              <a:rPr lang="en-US" dirty="0">
                <a:solidFill>
                  <a:srgbClr val="292934"/>
                </a:solidFill>
                <a:latin typeface="Arial"/>
              </a:rPr>
              <a:t>R</a:t>
            </a:r>
            <a:r>
              <a:rPr lang="en-US" dirty="0" smtClean="0">
                <a:solidFill>
                  <a:srgbClr val="292934"/>
                </a:solidFill>
                <a:latin typeface="Arial"/>
              </a:rPr>
              <a:t>espiratory </a:t>
            </a:r>
            <a:r>
              <a:rPr lang="en-US" dirty="0">
                <a:solidFill>
                  <a:srgbClr val="292934"/>
                </a:solidFill>
                <a:latin typeface="Arial"/>
              </a:rPr>
              <a:t>D</a:t>
            </a:r>
            <a:r>
              <a:rPr lang="en-US" dirty="0" smtClean="0">
                <a:solidFill>
                  <a:srgbClr val="292934"/>
                </a:solidFill>
                <a:latin typeface="Arial"/>
              </a:rPr>
              <a:t>iseases (Ex. Asthma, emphysema, chronic bronchitis)</a:t>
            </a:r>
            <a:endParaRPr lang="en-US" sz="2000" dirty="0">
              <a:solidFill>
                <a:srgbClr val="292934"/>
              </a:solidFill>
              <a:latin typeface="Arial"/>
            </a:endParaRPr>
          </a:p>
          <a:p>
            <a:pPr marL="182880" lvl="0" indent="-18288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dirty="0">
                <a:solidFill>
                  <a:srgbClr val="292934"/>
                </a:solidFill>
                <a:latin typeface="Arial"/>
              </a:rPr>
              <a:t> Communicable Disease</a:t>
            </a:r>
          </a:p>
          <a:p>
            <a:pPr marL="457200" lvl="1" indent="-18288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A disease that is spread from one living </a:t>
            </a:r>
            <a:r>
              <a:rPr lang="en-US" sz="2000" dirty="0">
                <a:solidFill>
                  <a:srgbClr val="FF0000"/>
                </a:solidFill>
                <a:latin typeface="Arial"/>
              </a:rPr>
              <a:t>organism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to another or through the </a:t>
            </a:r>
            <a:r>
              <a:rPr lang="en-US" sz="2000" dirty="0" smtClean="0">
                <a:solidFill>
                  <a:srgbClr val="292934"/>
                </a:solidFill>
                <a:latin typeface="Arial"/>
              </a:rPr>
              <a:t>environment</a:t>
            </a:r>
          </a:p>
          <a:p>
            <a:pPr marL="457200" lvl="1" indent="-18288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dirty="0" smtClean="0">
                <a:solidFill>
                  <a:srgbClr val="292934"/>
                </a:solidFill>
                <a:latin typeface="Arial"/>
              </a:rPr>
              <a:t>Ex. Flu, common cold, pneumonia, STDs</a:t>
            </a:r>
            <a:endParaRPr lang="en-US" sz="2000" dirty="0">
              <a:solidFill>
                <a:srgbClr val="292934"/>
              </a:solidFill>
              <a:latin typeface="Arial"/>
            </a:endParaRPr>
          </a:p>
          <a:p>
            <a:pPr marL="182880" lvl="0" indent="-18288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dirty="0">
                <a:solidFill>
                  <a:srgbClr val="292934"/>
                </a:solidFill>
                <a:latin typeface="Arial"/>
              </a:rPr>
              <a:t>Infection</a:t>
            </a:r>
          </a:p>
          <a:p>
            <a:pPr marL="457200" lvl="1" indent="-18288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A condition that occurs when pathogens in the body </a:t>
            </a:r>
            <a:r>
              <a:rPr lang="en-US" sz="2000" dirty="0">
                <a:solidFill>
                  <a:srgbClr val="FF0000"/>
                </a:solidFill>
                <a:latin typeface="Arial"/>
              </a:rPr>
              <a:t>multiply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and damage body cells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65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/>
              <a:t>in </a:t>
            </a:r>
            <a:r>
              <a:rPr lang="en-US" u="sng" dirty="0">
                <a:solidFill>
                  <a:srgbClr val="FF0000"/>
                </a:solidFill>
              </a:rPr>
              <a:t>five</a:t>
            </a:r>
            <a:r>
              <a:rPr lang="en-US" u="sng" dirty="0"/>
              <a:t> </a:t>
            </a:r>
            <a:r>
              <a:rPr lang="en-US" dirty="0"/>
              <a:t>people in the United States has an STD.</a:t>
            </a:r>
          </a:p>
          <a:p>
            <a:r>
              <a:rPr lang="en-US" dirty="0" smtClean="0"/>
              <a:t>The </a:t>
            </a:r>
            <a:r>
              <a:rPr lang="en-US" dirty="0"/>
              <a:t>Center for Disease control estimates that direct medical costs connected to STDs are now more than $</a:t>
            </a:r>
            <a:r>
              <a:rPr lang="en-US" u="sng" dirty="0">
                <a:solidFill>
                  <a:srgbClr val="FF0000"/>
                </a:solidFill>
              </a:rPr>
              <a:t>15.3</a:t>
            </a:r>
            <a:r>
              <a:rPr lang="en-US" u="sng" dirty="0"/>
              <a:t> </a:t>
            </a:r>
            <a:r>
              <a:rPr lang="en-US" dirty="0"/>
              <a:t>billion a year.</a:t>
            </a:r>
          </a:p>
          <a:p>
            <a:r>
              <a:rPr lang="en-US" dirty="0" smtClean="0"/>
              <a:t>It </a:t>
            </a:r>
            <a:r>
              <a:rPr lang="en-US" dirty="0"/>
              <a:t>is estimated that 9 million young people ages </a:t>
            </a:r>
            <a:r>
              <a:rPr lang="en-US" u="sng" dirty="0">
                <a:solidFill>
                  <a:srgbClr val="FF0000"/>
                </a:solidFill>
              </a:rPr>
              <a:t>15 </a:t>
            </a:r>
            <a:r>
              <a:rPr lang="en-US" dirty="0"/>
              <a:t>and </a:t>
            </a:r>
            <a:r>
              <a:rPr lang="en-US" u="sng" dirty="0">
                <a:solidFill>
                  <a:srgbClr val="FF0000"/>
                </a:solidFill>
              </a:rPr>
              <a:t>24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will become infected with an STD each year. </a:t>
            </a:r>
          </a:p>
          <a:p>
            <a:r>
              <a:rPr lang="en-US" dirty="0" smtClean="0"/>
              <a:t>Untreated </a:t>
            </a:r>
            <a:r>
              <a:rPr lang="en-US" u="sng" dirty="0">
                <a:solidFill>
                  <a:srgbClr val="FF0000"/>
                </a:solidFill>
              </a:rPr>
              <a:t>syphilis</a:t>
            </a:r>
            <a:r>
              <a:rPr lang="en-US" dirty="0"/>
              <a:t> in pregnant women results in infant death in up to 40 percent of cases.</a:t>
            </a:r>
          </a:p>
          <a:p>
            <a:r>
              <a:rPr lang="en-US" dirty="0" smtClean="0"/>
              <a:t>Each </a:t>
            </a:r>
            <a:r>
              <a:rPr lang="en-US" dirty="0"/>
              <a:t>year, untreated STDs cause infertility in at least </a:t>
            </a:r>
            <a:r>
              <a:rPr lang="en-US" u="sng" dirty="0">
                <a:solidFill>
                  <a:srgbClr val="FF0000"/>
                </a:solidFill>
              </a:rPr>
              <a:t>24,000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women in the US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545803"/>
              </p:ext>
            </p:extLst>
          </p:nvPr>
        </p:nvGraphicFramePr>
        <p:xfrm>
          <a:off x="415637" y="363538"/>
          <a:ext cx="8409709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963"/>
                <a:gridCol w="1787236"/>
                <a:gridCol w="1755386"/>
                <a:gridCol w="1574562"/>
                <a:gridCol w="15745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Pathogen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Symptoms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it be cured?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Dangers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Genital Warts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Human Papillomavirus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Warts </a:t>
                      </a:r>
                      <a:r>
                        <a:rPr lang="en-US" sz="1400" dirty="0" smtClean="0"/>
                        <a:t>on genitals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but i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t can be treated to reduce symptoms.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Cervical Cancer for women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Chlamydia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Bacteria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Genital</a:t>
                      </a:r>
                      <a:r>
                        <a:rPr lang="en-US" sz="1400" baseline="0" dirty="0" smtClean="0"/>
                        <a:t> burning/itching, unusual 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discharge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YES  with antibiotics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Inflammation of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urethra</a:t>
                      </a:r>
                      <a:r>
                        <a:rPr lang="en-US" sz="1400" dirty="0" smtClean="0"/>
                        <a:t>; infertility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Genital</a:t>
                      </a:r>
                      <a:r>
                        <a:rPr lang="en-US" baseline="0" dirty="0" smtClean="0"/>
                        <a:t> Herpes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Herpes Simplex II Virus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Blisters </a:t>
                      </a:r>
                      <a:r>
                        <a:rPr lang="en-US" sz="1400" dirty="0" smtClean="0"/>
                        <a:t>on genitals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NO but it can be treated to reduce symptoms.</a:t>
                      </a:r>
                    </a:p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Life threatening infection for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newborns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Gonorrhea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Bacteria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Pelvic pain/burning sensation when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urinating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YES with antibiotics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Infertility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aseline="0" dirty="0" smtClean="0"/>
                        <a:t>i</a:t>
                      </a:r>
                      <a:r>
                        <a:rPr lang="en-US" sz="1400" dirty="0" smtClean="0"/>
                        <a:t>n males and females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Trichomoniasis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Protozoan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Thick grey/yellowish</a:t>
                      </a:r>
                      <a:r>
                        <a:rPr lang="en-US" sz="1400" baseline="0" dirty="0" smtClean="0"/>
                        <a:t> green discharge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YES with metronidazole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Higher susceptibility to other STD’s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Syphllis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Spirochete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(bacteria)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 single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sore </a:t>
                      </a:r>
                      <a:r>
                        <a:rPr lang="en-US" sz="1400" dirty="0" smtClean="0"/>
                        <a:t>on genitals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YES with penicillin or other antibiotics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Damage to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internal</a:t>
                      </a:r>
                      <a:r>
                        <a:rPr lang="en-US" sz="1400" dirty="0" smtClean="0"/>
                        <a:t> organs, brain, heart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HIV/AIDS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Virus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Generalized symptoms like fevers, fatigue,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weight</a:t>
                      </a:r>
                      <a:r>
                        <a:rPr lang="en-US" sz="1400" dirty="0" smtClean="0"/>
                        <a:t> loss, weakness in limbs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 but can be treated with antiretroviral medication (slows virus)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Weakened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immune </a:t>
                      </a:r>
                      <a:r>
                        <a:rPr lang="en-US" sz="1400" dirty="0" smtClean="0"/>
                        <a:t>system; death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4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284387"/>
              </p:ext>
            </p:extLst>
          </p:nvPr>
        </p:nvGraphicFramePr>
        <p:xfrm>
          <a:off x="457200" y="1600200"/>
          <a:ext cx="762000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1"/>
                <a:gridCol w="38100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Pathogen:</a:t>
                      </a:r>
                      <a:r>
                        <a:rPr lang="en-US" baseline="0" dirty="0" smtClean="0"/>
                        <a:t> Bacteria or protozoan/Curable</a:t>
                      </a:r>
                      <a:endParaRPr lang="en-US" dirty="0"/>
                    </a:p>
                  </a:txBody>
                  <a:tcPr marL="95271" marR="9527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Pathogen: Virus/ incurable</a:t>
                      </a:r>
                      <a:endParaRPr lang="en-US" dirty="0"/>
                    </a:p>
                  </a:txBody>
                  <a:tcPr marL="95271" marR="952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Chlamydia</a:t>
                      </a:r>
                      <a:endParaRPr lang="en-US" dirty="0"/>
                    </a:p>
                  </a:txBody>
                  <a:tcPr marL="95271" marR="9527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HIV/AIDS</a:t>
                      </a:r>
                      <a:endParaRPr lang="en-US" dirty="0"/>
                    </a:p>
                  </a:txBody>
                  <a:tcPr marL="95271" marR="952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Gonorrhea</a:t>
                      </a:r>
                      <a:endParaRPr lang="en-US" dirty="0"/>
                    </a:p>
                  </a:txBody>
                  <a:tcPr marL="95271" marR="9527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Genital Herpes</a:t>
                      </a:r>
                      <a:endParaRPr lang="en-US" dirty="0"/>
                    </a:p>
                  </a:txBody>
                  <a:tcPr marL="95271" marR="952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Syphilis</a:t>
                      </a:r>
                      <a:endParaRPr lang="en-US" dirty="0"/>
                    </a:p>
                  </a:txBody>
                  <a:tcPr marL="95271" marR="9527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Genital Warts (HPV)</a:t>
                      </a:r>
                      <a:endParaRPr lang="en-US" dirty="0"/>
                    </a:p>
                  </a:txBody>
                  <a:tcPr marL="95271" marR="952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Trichomoniasis</a:t>
                      </a:r>
                      <a:endParaRPr lang="en-US" dirty="0"/>
                    </a:p>
                  </a:txBody>
                  <a:tcPr marL="95271" marR="9527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71" marR="95271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71" marR="9527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71" marR="95271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71" marR="9527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71" marR="95271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71" marR="9527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71" marR="9527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66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HIV/AIDS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HIV: Human Immunodeficiency Virus</a:t>
            </a:r>
          </a:p>
          <a:p>
            <a:r>
              <a:rPr lang="en-US" dirty="0" smtClean="0"/>
              <a:t>AIDS: Acquired Immunodeficiency Syndrome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4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HIV spread?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Sex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Sharing needles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Mother to baby</a:t>
            </a:r>
          </a:p>
          <a:p>
            <a:r>
              <a:rPr lang="en-US" dirty="0" smtClean="0"/>
              <a:t>Virus is too fragile to live outside of a host. It will die at room temperature and cannot be spread through the air.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51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HIV is in the body, it attacks the body’s </a:t>
            </a:r>
            <a:r>
              <a:rPr lang="en-US" dirty="0" smtClean="0">
                <a:solidFill>
                  <a:srgbClr val="FF0000"/>
                </a:solidFill>
              </a:rPr>
              <a:t>immune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It enters certain cells, </a:t>
            </a:r>
            <a:r>
              <a:rPr lang="en-US" dirty="0" smtClean="0">
                <a:solidFill>
                  <a:srgbClr val="FF0000"/>
                </a:solidFill>
              </a:rPr>
              <a:t>replicates </a:t>
            </a:r>
            <a:r>
              <a:rPr lang="en-US" dirty="0" smtClean="0"/>
              <a:t>itself (mutated copies of self), and eventually destroys the 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3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1: </a:t>
            </a:r>
            <a:r>
              <a:rPr lang="en-US" dirty="0" smtClean="0">
                <a:solidFill>
                  <a:srgbClr val="FF0000"/>
                </a:solidFill>
              </a:rPr>
              <a:t>Asymptomatic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lasts for </a:t>
            </a:r>
            <a:r>
              <a:rPr lang="en-US" dirty="0" smtClean="0">
                <a:solidFill>
                  <a:srgbClr val="FF0000"/>
                </a:solidFill>
              </a:rPr>
              <a:t>10 </a:t>
            </a:r>
            <a:r>
              <a:rPr lang="en-US" dirty="0" smtClean="0"/>
              <a:t>years or more</a:t>
            </a:r>
          </a:p>
          <a:p>
            <a:r>
              <a:rPr lang="en-US" dirty="0" smtClean="0"/>
              <a:t>Stays within the lymph nodes where it takes over the helper</a:t>
            </a:r>
            <a:r>
              <a:rPr lang="en-US" dirty="0" smtClean="0">
                <a:solidFill>
                  <a:srgbClr val="FF0000"/>
                </a:solidFill>
              </a:rPr>
              <a:t> T </a:t>
            </a:r>
            <a:r>
              <a:rPr lang="en-US" dirty="0" smtClean="0"/>
              <a:t>cells </a:t>
            </a:r>
          </a:p>
          <a:p>
            <a:r>
              <a:rPr lang="en-US" dirty="0" smtClean="0"/>
              <a:t>No outward signs of infections</a:t>
            </a:r>
          </a:p>
          <a:p>
            <a:pPr marL="0" indent="0">
              <a:buNone/>
            </a:pPr>
            <a:r>
              <a:rPr lang="en-US" dirty="0" smtClean="0"/>
              <a:t>*T cells communicate to B cells to create antibodies . B cells then develop into memory cells.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85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2: </a:t>
            </a:r>
            <a:r>
              <a:rPr lang="en-US" dirty="0" smtClean="0">
                <a:solidFill>
                  <a:srgbClr val="FF0000"/>
                </a:solidFill>
              </a:rPr>
              <a:t>Middle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in about </a:t>
            </a:r>
            <a:r>
              <a:rPr lang="en-US" dirty="0" smtClean="0">
                <a:solidFill>
                  <a:srgbClr val="FF0000"/>
                </a:solidFill>
              </a:rPr>
              <a:t>40%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70% </a:t>
            </a:r>
            <a:r>
              <a:rPr lang="en-US" dirty="0" smtClean="0"/>
              <a:t>of infected patients</a:t>
            </a:r>
          </a:p>
          <a:p>
            <a:r>
              <a:rPr lang="en-US" dirty="0" smtClean="0"/>
              <a:t>Symptoms includes flu-like symptoms (</a:t>
            </a:r>
            <a:r>
              <a:rPr lang="en-US" dirty="0" smtClean="0">
                <a:solidFill>
                  <a:srgbClr val="FF0000"/>
                </a:solidFill>
              </a:rPr>
              <a:t>headaches</a:t>
            </a:r>
            <a:r>
              <a:rPr lang="en-US" dirty="0" smtClean="0"/>
              <a:t>, fever, sore throat, rash, diarrhea and enlarged lymph nodes)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8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3: </a:t>
            </a:r>
            <a:r>
              <a:rPr lang="en-US" dirty="0" smtClean="0">
                <a:solidFill>
                  <a:srgbClr val="FF0000"/>
                </a:solidFill>
              </a:rPr>
              <a:t>Symptomatic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Helper T cells fall to 200-400 per milliliter of blood</a:t>
            </a:r>
          </a:p>
          <a:p>
            <a:r>
              <a:rPr lang="en-US" dirty="0" smtClean="0"/>
              <a:t>Patient experiences flu-like symptoms such as headaches, fever, body aches, diminished </a:t>
            </a:r>
            <a:r>
              <a:rPr lang="en-US" dirty="0" smtClean="0">
                <a:solidFill>
                  <a:srgbClr val="FF0000"/>
                </a:solidFill>
              </a:rPr>
              <a:t>appetite, </a:t>
            </a:r>
            <a:r>
              <a:rPr lang="en-US" dirty="0" smtClean="0"/>
              <a:t>swollen glands, weight loss and skin rashes.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0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4:</a:t>
            </a:r>
            <a:r>
              <a:rPr lang="en-US" dirty="0" smtClean="0">
                <a:solidFill>
                  <a:srgbClr val="FF0000"/>
                </a:solidFill>
              </a:rPr>
              <a:t> AIDS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Helper T cells drop to less than 200 per milliliter of blood</a:t>
            </a:r>
          </a:p>
          <a:p>
            <a:r>
              <a:rPr lang="en-US" dirty="0" smtClean="0"/>
              <a:t>One or more AIDS-opportunistic illnesses are present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Pneumonia, TB, Kaposi's sarcoma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4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0" lvl="0" indent="-18288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dirty="0">
                <a:solidFill>
                  <a:srgbClr val="292934"/>
                </a:solidFill>
                <a:latin typeface="Arial"/>
              </a:rPr>
              <a:t>Pathogen</a:t>
            </a:r>
          </a:p>
          <a:p>
            <a:pPr marL="457200" lvl="1" indent="-18288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A </a:t>
            </a:r>
            <a:r>
              <a:rPr lang="en-US" sz="2000" dirty="0">
                <a:solidFill>
                  <a:srgbClr val="FF0000"/>
                </a:solidFill>
                <a:latin typeface="Arial"/>
              </a:rPr>
              <a:t>microorganism 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that causes </a:t>
            </a:r>
            <a:r>
              <a:rPr lang="en-US" sz="2000" dirty="0" smtClean="0">
                <a:solidFill>
                  <a:srgbClr val="292934"/>
                </a:solidFill>
                <a:latin typeface="Arial"/>
              </a:rPr>
              <a:t>disease</a:t>
            </a:r>
          </a:p>
          <a:p>
            <a:pPr marL="274320" lvl="1" indent="0">
              <a:spcBef>
                <a:spcPct val="20000"/>
              </a:spcBef>
              <a:buClr>
                <a:srgbClr val="93A299"/>
              </a:buClr>
              <a:buSzPct val="85000"/>
              <a:buNone/>
            </a:pPr>
            <a:endParaRPr lang="en-US" sz="2000" dirty="0">
              <a:solidFill>
                <a:srgbClr val="292934"/>
              </a:solidFill>
              <a:latin typeface="Arial"/>
            </a:endParaRPr>
          </a:p>
          <a:p>
            <a:pPr marL="0" lvl="0" indent="0">
              <a:spcBef>
                <a:spcPct val="20000"/>
              </a:spcBef>
              <a:buClr>
                <a:srgbClr val="93A299"/>
              </a:buClr>
              <a:buSzPct val="85000"/>
              <a:buNone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Every communicable disease can be traced to a particular pathogen</a:t>
            </a:r>
          </a:p>
          <a:p>
            <a:pPr marL="182880" lvl="0" indent="-18288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Virus</a:t>
            </a:r>
          </a:p>
          <a:p>
            <a:pPr marL="457200" lvl="1" indent="-18288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700" dirty="0">
                <a:solidFill>
                  <a:srgbClr val="292934"/>
                </a:solidFill>
                <a:latin typeface="Arial"/>
              </a:rPr>
              <a:t>A piece of genetic material surrounded by  protein </a:t>
            </a:r>
            <a:r>
              <a:rPr lang="en-US" sz="1700" dirty="0" smtClean="0">
                <a:solidFill>
                  <a:srgbClr val="292934"/>
                </a:solidFill>
                <a:latin typeface="Arial"/>
              </a:rPr>
              <a:t>coat</a:t>
            </a:r>
          </a:p>
          <a:p>
            <a:pPr marL="457200" lvl="1" indent="-18288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292934"/>
                </a:solidFill>
                <a:latin typeface="Arial"/>
              </a:rPr>
              <a:t>Non-living</a:t>
            </a:r>
            <a:endParaRPr lang="en-US" sz="1700" dirty="0">
              <a:solidFill>
                <a:srgbClr val="292934"/>
              </a:solidFill>
              <a:latin typeface="Arial"/>
            </a:endParaRPr>
          </a:p>
          <a:p>
            <a:pPr marL="457200" lvl="1" indent="-18288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700" dirty="0">
                <a:solidFill>
                  <a:srgbClr val="292934"/>
                </a:solidFill>
                <a:latin typeface="Arial"/>
              </a:rPr>
              <a:t>No </a:t>
            </a:r>
            <a:r>
              <a:rPr lang="en-US" sz="1700" dirty="0" smtClean="0">
                <a:solidFill>
                  <a:srgbClr val="FF0000"/>
                </a:solidFill>
                <a:latin typeface="Arial"/>
              </a:rPr>
              <a:t>cure</a:t>
            </a:r>
          </a:p>
          <a:p>
            <a:pPr marL="457200" lvl="1" indent="-18288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700" dirty="0" smtClean="0">
                <a:latin typeface="Arial"/>
              </a:rPr>
              <a:t>The common cold, influenza, viral pneumonia</a:t>
            </a:r>
            <a:endParaRPr lang="en-US" sz="1700" dirty="0"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746" y="4136195"/>
            <a:ext cx="3439626" cy="242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34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Antiretrovial</a:t>
            </a:r>
            <a:r>
              <a:rPr lang="en-US" dirty="0" smtClean="0">
                <a:solidFill>
                  <a:srgbClr val="FF0000"/>
                </a:solidFill>
              </a:rPr>
              <a:t> medication (the triple cocktail)</a:t>
            </a:r>
          </a:p>
          <a:p>
            <a:pPr marL="0" indent="0">
              <a:buNone/>
            </a:pPr>
            <a:r>
              <a:rPr lang="en-US" dirty="0" smtClean="0"/>
              <a:t>Problems with treatment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Expensive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Toxic 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Severe side effects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75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Sexual Abstinence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Do not share needles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Avoid situations that involve drugs/alcohol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Use refusal skills when feel pressured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0" indent="-182880">
              <a:buClr>
                <a:srgbClr val="93A299"/>
              </a:buClr>
              <a:buSzPct val="85000"/>
            </a:pPr>
            <a:r>
              <a:rPr lang="en-US" sz="1900" dirty="0">
                <a:solidFill>
                  <a:srgbClr val="292934"/>
                </a:solidFill>
                <a:latin typeface="Arial"/>
              </a:rPr>
              <a:t>Bacteria</a:t>
            </a:r>
          </a:p>
          <a:p>
            <a:pPr marL="457200" lvl="1" indent="-182880">
              <a:buClr>
                <a:srgbClr val="93A299"/>
              </a:buClr>
              <a:buSzPct val="85000"/>
            </a:pPr>
            <a:r>
              <a:rPr lang="en-US" sz="1600" dirty="0">
                <a:solidFill>
                  <a:srgbClr val="292934"/>
                </a:solidFill>
                <a:latin typeface="Arial"/>
              </a:rPr>
              <a:t>Single-celled microorganism</a:t>
            </a:r>
          </a:p>
          <a:p>
            <a:pPr marL="457200" lvl="1" indent="-182880">
              <a:buClr>
                <a:srgbClr val="93A299"/>
              </a:buClr>
              <a:buSzPct val="85000"/>
            </a:pPr>
            <a:r>
              <a:rPr lang="en-US" sz="1600" dirty="0">
                <a:solidFill>
                  <a:srgbClr val="292934"/>
                </a:solidFill>
                <a:latin typeface="Arial"/>
              </a:rPr>
              <a:t>Can be treated with </a:t>
            </a:r>
            <a:r>
              <a:rPr lang="en-US" sz="1600" dirty="0">
                <a:solidFill>
                  <a:srgbClr val="FF0000"/>
                </a:solidFill>
                <a:latin typeface="Arial"/>
              </a:rPr>
              <a:t>antibiotics</a:t>
            </a:r>
          </a:p>
          <a:p>
            <a:pPr marL="457200" lvl="1" indent="-182880">
              <a:buClr>
                <a:srgbClr val="93A299"/>
              </a:buClr>
              <a:buSzPct val="85000"/>
            </a:pPr>
            <a:r>
              <a:rPr lang="en-US" sz="1600" dirty="0">
                <a:solidFill>
                  <a:srgbClr val="2F2B20"/>
                </a:solidFill>
                <a:latin typeface="Arial"/>
              </a:rPr>
              <a:t>Strep throat, tuberculosis, bacterial pink eye, </a:t>
            </a:r>
            <a:endParaRPr lang="en-US" sz="1600" dirty="0" smtClean="0">
              <a:solidFill>
                <a:srgbClr val="2F2B20"/>
              </a:solidFill>
              <a:latin typeface="Arial"/>
            </a:endParaRPr>
          </a:p>
          <a:p>
            <a:pPr marL="274320" lvl="1" indent="0">
              <a:buClr>
                <a:srgbClr val="93A299"/>
              </a:buClr>
              <a:buSzPct val="85000"/>
              <a:buNone/>
            </a:pPr>
            <a:r>
              <a:rPr lang="en-US" sz="1600" dirty="0" smtClean="0">
                <a:solidFill>
                  <a:srgbClr val="2F2B20"/>
                </a:solidFill>
                <a:latin typeface="Arial"/>
              </a:rPr>
              <a:t>and </a:t>
            </a:r>
            <a:r>
              <a:rPr lang="en-US" sz="1600" dirty="0">
                <a:solidFill>
                  <a:srgbClr val="2F2B20"/>
                </a:solidFill>
                <a:latin typeface="Arial"/>
              </a:rPr>
              <a:t>bacterial </a:t>
            </a:r>
            <a:r>
              <a:rPr lang="en-US" sz="1600" dirty="0" smtClean="0">
                <a:solidFill>
                  <a:srgbClr val="2F2B20"/>
                </a:solidFill>
                <a:latin typeface="Arial"/>
              </a:rPr>
              <a:t>pneumonia</a:t>
            </a:r>
            <a:endParaRPr lang="en-US" sz="1600" dirty="0">
              <a:solidFill>
                <a:srgbClr val="2F2B20"/>
              </a:solidFill>
              <a:latin typeface="Arial"/>
            </a:endParaRPr>
          </a:p>
          <a:p>
            <a:pPr marL="182880" lvl="0" indent="-182880">
              <a:buClr>
                <a:srgbClr val="93A299"/>
              </a:buClr>
              <a:buSzPct val="85000"/>
            </a:pPr>
            <a:endParaRPr lang="en-US" sz="1900" dirty="0" smtClean="0">
              <a:solidFill>
                <a:srgbClr val="292934"/>
              </a:solidFill>
              <a:latin typeface="Arial"/>
            </a:endParaRPr>
          </a:p>
          <a:p>
            <a:pPr marL="0" lvl="0" indent="0">
              <a:buClr>
                <a:srgbClr val="93A299"/>
              </a:buClr>
              <a:buSzPct val="85000"/>
              <a:buNone/>
            </a:pPr>
            <a:endParaRPr lang="en-US" sz="1900" dirty="0" smtClean="0">
              <a:solidFill>
                <a:srgbClr val="292934"/>
              </a:solidFill>
              <a:latin typeface="Arial"/>
            </a:endParaRPr>
          </a:p>
          <a:p>
            <a:pPr marL="182880" lvl="0" indent="-182880">
              <a:buClr>
                <a:srgbClr val="93A299"/>
              </a:buClr>
              <a:buSzPct val="85000"/>
            </a:pPr>
            <a:r>
              <a:rPr lang="en-US" sz="1900" dirty="0" err="1" smtClean="0">
                <a:solidFill>
                  <a:srgbClr val="292934"/>
                </a:solidFill>
                <a:latin typeface="Arial"/>
              </a:rPr>
              <a:t>Protozoas</a:t>
            </a:r>
            <a:endParaRPr lang="en-US" sz="1900" dirty="0">
              <a:solidFill>
                <a:srgbClr val="292934"/>
              </a:solidFill>
              <a:latin typeface="Arial"/>
            </a:endParaRPr>
          </a:p>
          <a:p>
            <a:pPr marL="457200" lvl="1" indent="-182880">
              <a:buClr>
                <a:srgbClr val="93A299"/>
              </a:buClr>
              <a:buSzPct val="85000"/>
            </a:pPr>
            <a:r>
              <a:rPr lang="en-US" sz="1600" dirty="0">
                <a:solidFill>
                  <a:srgbClr val="292934"/>
                </a:solidFill>
                <a:latin typeface="Arial"/>
              </a:rPr>
              <a:t>Single-celled microorganisms that are larger and more complex than </a:t>
            </a:r>
            <a:r>
              <a:rPr lang="en-US" sz="1600" dirty="0">
                <a:solidFill>
                  <a:srgbClr val="FF0000"/>
                </a:solidFill>
                <a:latin typeface="Arial"/>
              </a:rPr>
              <a:t>bacteria</a:t>
            </a:r>
          </a:p>
          <a:p>
            <a:pPr marL="457200" lvl="1" indent="-182880">
              <a:buClr>
                <a:srgbClr val="93A299"/>
              </a:buClr>
              <a:buSzPct val="85000"/>
            </a:pPr>
            <a:r>
              <a:rPr lang="en-US" sz="1600" dirty="0">
                <a:solidFill>
                  <a:srgbClr val="292934"/>
                </a:solidFill>
                <a:latin typeface="Arial"/>
              </a:rPr>
              <a:t>Ex. Malaria: </a:t>
            </a:r>
            <a:r>
              <a:rPr lang="en-US" sz="1700" dirty="0">
                <a:solidFill>
                  <a:srgbClr val="222222"/>
                </a:solidFill>
                <a:latin typeface="arial"/>
              </a:rPr>
              <a:t>an intermittent and remittent fever caused by a protozoan parasite that invades the red blood cells. The parasite is transmitted by mosquitoes in many tropical and subtropical regions</a:t>
            </a:r>
            <a:endParaRPr lang="en-US" sz="1600" dirty="0">
              <a:solidFill>
                <a:srgbClr val="292934"/>
              </a:solidFill>
              <a:latin typeface="Arial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513" y="1711565"/>
            <a:ext cx="3586671" cy="254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8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Sexually Transmitted Diseases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analyze the impact of STDs including HIV and AIDS on self and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20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Sexually Transmitted Diseases (STDs)</a:t>
            </a:r>
          </a:p>
          <a:p>
            <a:pPr lvl="1"/>
            <a:r>
              <a:rPr lang="en-US" dirty="0"/>
              <a:t>Contagious diseases spread from person to person through sexual </a:t>
            </a:r>
            <a:r>
              <a:rPr lang="en-US" dirty="0" smtClean="0"/>
              <a:t>behaviors.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Sexually Transmitted Infections</a:t>
            </a:r>
          </a:p>
          <a:p>
            <a:pPr lvl="1"/>
            <a:r>
              <a:rPr lang="en-US" dirty="0" smtClean="0"/>
              <a:t>STD’s are also known as this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50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Asymptomatic</a:t>
            </a:r>
          </a:p>
          <a:p>
            <a:pPr lvl="1"/>
            <a:r>
              <a:rPr lang="en-US" dirty="0"/>
              <a:t>individuals show no symptoms, or the symptoms are mild and disappear after the onset of the infection </a:t>
            </a:r>
            <a:endParaRPr lang="en-US" dirty="0" smtClean="0"/>
          </a:p>
          <a:p>
            <a:r>
              <a:rPr lang="en-US" dirty="0" smtClean="0"/>
              <a:t>Antibiotics</a:t>
            </a:r>
          </a:p>
          <a:p>
            <a:pPr lvl="1"/>
            <a:r>
              <a:rPr lang="en-US" dirty="0"/>
              <a:t>a class of chemical agents that destroy disease causing </a:t>
            </a:r>
            <a:r>
              <a:rPr lang="en-US" dirty="0" smtClean="0"/>
              <a:t>microorganisms </a:t>
            </a:r>
            <a:r>
              <a:rPr lang="en-US" dirty="0"/>
              <a:t>while leaving the patient unharmed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55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HPV Vaccine</a:t>
            </a:r>
          </a:p>
          <a:p>
            <a:pPr lvl="1"/>
            <a:r>
              <a:rPr lang="en-US" dirty="0"/>
              <a:t>a vaccine that can prevent cervical cancer, pre-cancerous genital </a:t>
            </a:r>
            <a:r>
              <a:rPr lang="en-US" dirty="0" smtClean="0"/>
              <a:t>lesions </a:t>
            </a:r>
            <a:r>
              <a:rPr lang="en-US" dirty="0"/>
              <a:t>(or sores), and genital warts caused by genital HPV infection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Abstinence</a:t>
            </a:r>
          </a:p>
          <a:p>
            <a:pPr lvl="1"/>
            <a:r>
              <a:rPr lang="en-US" dirty="0"/>
              <a:t>Deliberate or voluntary decision to refrain from behaviors such as </a:t>
            </a:r>
            <a:r>
              <a:rPr lang="en-US" dirty="0" smtClean="0"/>
              <a:t>sexual </a:t>
            </a:r>
            <a:r>
              <a:rPr lang="en-US" dirty="0"/>
              <a:t>activity or the use of alcohol, tobacco and other drugs.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Pelvic Inflammatory Disease (PID)</a:t>
            </a:r>
          </a:p>
          <a:p>
            <a:pPr lvl="1"/>
            <a:r>
              <a:rPr lang="en-US" dirty="0"/>
              <a:t>infection of the uterus, fallopian tubes, and other reproductive organs </a:t>
            </a:r>
            <a:r>
              <a:rPr lang="en-US" dirty="0" smtClean="0"/>
              <a:t>that </a:t>
            </a:r>
            <a:r>
              <a:rPr lang="en-US" dirty="0"/>
              <a:t>causes symptoms of lower abdominal pain. A complication of some </a:t>
            </a:r>
            <a:r>
              <a:rPr lang="en-US" dirty="0" smtClean="0"/>
              <a:t>. STDs </a:t>
            </a:r>
            <a:r>
              <a:rPr lang="en-US" dirty="0"/>
              <a:t>especially gonorrhea and chlamydia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40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Vaccine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Vaccines contain parts of the bacteria or virus OR whole bacterium and virus that have been killed or weakened so it cannot cause disease.</a:t>
            </a:r>
          </a:p>
          <a:p>
            <a:r>
              <a:rPr lang="en-US" dirty="0" smtClean="0"/>
              <a:t>The body recognizes these as antigens, stimulating the immune system to make antibodies to attack and kill antigen. </a:t>
            </a:r>
          </a:p>
          <a:p>
            <a:r>
              <a:rPr lang="en-US" dirty="0" smtClean="0"/>
              <a:t>Memory cells are then created and if the same antigen enters the body again, these memory cells remember how to fight them and will prevent reinfection.</a:t>
            </a:r>
          </a:p>
          <a:p>
            <a:r>
              <a:rPr lang="en-US" dirty="0" smtClean="0"/>
              <a:t>Immunity occurs</a:t>
            </a:r>
          </a:p>
        </p:txBody>
      </p:sp>
    </p:spTree>
    <p:extLst>
      <p:ext uri="{BB962C8B-B14F-4D97-AF65-F5344CB8AC3E}">
        <p14:creationId xmlns:p14="http://schemas.microsoft.com/office/powerpoint/2010/main" val="372639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58" y="1045029"/>
            <a:ext cx="8526107" cy="4795935"/>
          </a:xfrm>
        </p:spPr>
      </p:pic>
    </p:spTree>
    <p:extLst>
      <p:ext uri="{BB962C8B-B14F-4D97-AF65-F5344CB8AC3E}">
        <p14:creationId xmlns:p14="http://schemas.microsoft.com/office/powerpoint/2010/main" val="272943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1032</Words>
  <Application>Microsoft Office PowerPoint</Application>
  <PresentationFormat>On-screen Show (4:3)</PresentationFormat>
  <Paragraphs>161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Disease</vt:lpstr>
      <vt:lpstr>PowerPoint Presentation</vt:lpstr>
      <vt:lpstr>PowerPoint Presentation</vt:lpstr>
      <vt:lpstr>Sexually Transmitted Diseases</vt:lpstr>
      <vt:lpstr>Vocabulary</vt:lpstr>
      <vt:lpstr>Vocabulary</vt:lpstr>
      <vt:lpstr>Vocabulary</vt:lpstr>
      <vt:lpstr>Vaccine Review</vt:lpstr>
      <vt:lpstr>PowerPoint Presentation</vt:lpstr>
      <vt:lpstr>Statistics</vt:lpstr>
      <vt:lpstr>PowerPoint Presentation</vt:lpstr>
      <vt:lpstr>Review</vt:lpstr>
      <vt:lpstr>HIV/AIDS</vt:lpstr>
      <vt:lpstr>How is HIV spread?</vt:lpstr>
      <vt:lpstr>PowerPoint Presentation</vt:lpstr>
      <vt:lpstr>Stage 1: Asymptomatic</vt:lpstr>
      <vt:lpstr>Stage 2: Middle</vt:lpstr>
      <vt:lpstr>Stage 3: Symptomatic</vt:lpstr>
      <vt:lpstr>Stage 4: AIDS</vt:lpstr>
      <vt:lpstr>Treatment</vt:lpstr>
      <vt:lpstr>Prevention Measures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</dc:title>
  <dc:creator>Kari Gonsalves</dc:creator>
  <cp:lastModifiedBy>Kari Gonsalves</cp:lastModifiedBy>
  <cp:revision>1</cp:revision>
  <dcterms:created xsi:type="dcterms:W3CDTF">2016-01-06T17:35:13Z</dcterms:created>
  <dcterms:modified xsi:type="dcterms:W3CDTF">2016-01-06T17:36:06Z</dcterms:modified>
</cp:coreProperties>
</file>