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3"/>
  </p:notesMasterIdLst>
  <p:handoutMasterIdLst>
    <p:handoutMasterId r:id="rId34"/>
  </p:handoutMasterIdLst>
  <p:sldIdLst>
    <p:sldId id="292" r:id="rId2"/>
    <p:sldId id="293" r:id="rId3"/>
    <p:sldId id="294" r:id="rId4"/>
    <p:sldId id="295" r:id="rId5"/>
    <p:sldId id="290" r:id="rId6"/>
    <p:sldId id="291" r:id="rId7"/>
    <p:sldId id="276" r:id="rId8"/>
    <p:sldId id="282" r:id="rId9"/>
    <p:sldId id="273" r:id="rId10"/>
    <p:sldId id="256" r:id="rId11"/>
    <p:sldId id="267" r:id="rId12"/>
    <p:sldId id="258" r:id="rId13"/>
    <p:sldId id="257" r:id="rId14"/>
    <p:sldId id="268" r:id="rId15"/>
    <p:sldId id="285" r:id="rId16"/>
    <p:sldId id="278" r:id="rId17"/>
    <p:sldId id="289" r:id="rId18"/>
    <p:sldId id="297" r:id="rId19"/>
    <p:sldId id="298" r:id="rId20"/>
    <p:sldId id="269" r:id="rId21"/>
    <p:sldId id="271" r:id="rId22"/>
    <p:sldId id="263" r:id="rId23"/>
    <p:sldId id="296" r:id="rId24"/>
    <p:sldId id="261" r:id="rId25"/>
    <p:sldId id="262" r:id="rId26"/>
    <p:sldId id="264" r:id="rId27"/>
    <p:sldId id="270" r:id="rId28"/>
    <p:sldId id="279" r:id="rId29"/>
    <p:sldId id="272" r:id="rId30"/>
    <p:sldId id="265" r:id="rId31"/>
    <p:sldId id="299" r:id="rId3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76868" autoAdjust="0"/>
  </p:normalViewPr>
  <p:slideViewPr>
    <p:cSldViewPr>
      <p:cViewPr>
        <p:scale>
          <a:sx n="94" d="100"/>
          <a:sy n="94" d="100"/>
        </p:scale>
        <p:origin x="-7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D115B308-E2FF-4940-8141-7C956F584B61}" type="datetimeFigureOut">
              <a:rPr lang="en-US" smtClean="0"/>
              <a:t>4/19/2016</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7A9DB60E-BD26-40D8-A22B-284777948EAA}" type="slidenum">
              <a:rPr lang="en-US" smtClean="0"/>
              <a:t>‹#›</a:t>
            </a:fld>
            <a:endParaRPr lang="en-US"/>
          </a:p>
        </p:txBody>
      </p:sp>
    </p:spTree>
    <p:extLst>
      <p:ext uri="{BB962C8B-B14F-4D97-AF65-F5344CB8AC3E}">
        <p14:creationId xmlns:p14="http://schemas.microsoft.com/office/powerpoint/2010/main" val="3925017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2664AEA4-F0AC-4233-8410-15EDE11C1CA7}" type="datetimeFigureOut">
              <a:rPr lang="en-US" smtClean="0"/>
              <a:t>4/19/2016</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6E49A770-3E81-4C65-BC1D-0FED42949BEF}" type="slidenum">
              <a:rPr lang="en-US" smtClean="0"/>
              <a:t>‹#›</a:t>
            </a:fld>
            <a:endParaRPr lang="en-US"/>
          </a:p>
        </p:txBody>
      </p:sp>
    </p:spTree>
    <p:extLst>
      <p:ext uri="{BB962C8B-B14F-4D97-AF65-F5344CB8AC3E}">
        <p14:creationId xmlns:p14="http://schemas.microsoft.com/office/powerpoint/2010/main" val="3302899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http://www.pkwy.k12.mo.us/homepage/toleary/file/Substance_Abuse_Prevention/Drug_Intro_Alcohol.pdf </a:t>
            </a:r>
          </a:p>
          <a:p>
            <a:endParaRPr lang="en-US" dirty="0" smtClean="0"/>
          </a:p>
          <a:p>
            <a:endParaRPr lang="en-US" dirty="0" smtClean="0"/>
          </a:p>
          <a:p>
            <a:pPr marL="228600" indent="-228600">
              <a:buNone/>
            </a:pPr>
            <a:r>
              <a:rPr lang="en-US" sz="1200" b="1" baseline="0" dirty="0" smtClean="0"/>
              <a:t>Scenario 1: </a:t>
            </a:r>
            <a:r>
              <a:rPr lang="en-US" sz="1200" baseline="0" dirty="0" smtClean="0"/>
              <a:t>You have been invited to a party. You come home late after curfew, smelling of alcohol. Your parents are waiting up for you. You’re in big trouble! One of your possessions is taken away as a punishment. You must choose which one. Choose one of your possession papers and tear it up. (Give participants about 20 seconds to choose which possession to tear up)</a:t>
            </a:r>
          </a:p>
          <a:p>
            <a:pPr marL="228600" indent="-228600">
              <a:buNone/>
            </a:pPr>
            <a:r>
              <a:rPr lang="en-US" sz="1200" b="1" baseline="0" dirty="0" smtClean="0"/>
              <a:t>Scenario 2: </a:t>
            </a:r>
            <a:r>
              <a:rPr lang="en-US" sz="1200" baseline="0" dirty="0" smtClean="0"/>
              <a:t>After a Friday night football game you and a friend go to a mutual friend’s house. His/her parents are not home and there is beer available. You decide to drink quite a bit. The next morning you have a hangover and are not able to participate in one of your favorite activities. Tear up one activity papers and one personal attribute papers. (Give the students 15 seconds to choose which activity and personal attribute up.)</a:t>
            </a:r>
          </a:p>
          <a:p>
            <a:pPr marL="228600" indent="-228600">
              <a:buNone/>
            </a:pPr>
            <a:r>
              <a:rPr lang="en-US" sz="1200" b="1" baseline="0" dirty="0" smtClean="0"/>
              <a:t>Scenario 3: </a:t>
            </a:r>
            <a:r>
              <a:rPr lang="en-US" sz="1200" baseline="0" dirty="0" smtClean="0"/>
              <a:t>Drinking has become one of your favorite things to do. You are now looking forward to drinking every weekend. You feel you can handle it – it’s not a problem. Tear up one person paper and one personal attribute. (Give participants 10 seconds to choose which person &amp; personal attribute to tear up)</a:t>
            </a:r>
          </a:p>
          <a:p>
            <a:pPr marL="228600" indent="-228600">
              <a:buNone/>
            </a:pPr>
            <a:r>
              <a:rPr lang="en-US" sz="1200" b="1" baseline="0" dirty="0" smtClean="0"/>
              <a:t>Scenario 4: </a:t>
            </a:r>
            <a:r>
              <a:rPr lang="en-US" sz="1200" baseline="0" dirty="0" smtClean="0"/>
              <a:t>You now find yourself drinking daily with serious consequences: suspended from school, stealing money, fighting w/ your parents. Tear up 1 person paper &amp; 1 personal attribute paper. (Give participants 10 seconds to choose which person &amp; personal attribute to tear up)</a:t>
            </a:r>
          </a:p>
          <a:p>
            <a:pPr marL="228600" indent="-228600">
              <a:buNone/>
            </a:pPr>
            <a:r>
              <a:rPr lang="en-US" sz="1200" b="1" baseline="0" dirty="0" smtClean="0"/>
              <a:t>Scenario 5: </a:t>
            </a:r>
            <a:r>
              <a:rPr lang="en-US" sz="1200" baseline="0" dirty="0" smtClean="0"/>
              <a:t>On your way home from a weekend of partying, you are picked up for a DUI. Tear up 1 possession square &amp; 1 activity square. (Give 5 seconds to choose)</a:t>
            </a:r>
          </a:p>
          <a:p>
            <a:pPr marL="228600" indent="-228600">
              <a:buNone/>
            </a:pPr>
            <a:r>
              <a:rPr lang="en-US" sz="1200" b="1" baseline="0" dirty="0" smtClean="0"/>
              <a:t>Scenario 6: </a:t>
            </a:r>
            <a:r>
              <a:rPr lang="en-US" sz="1200" baseline="0" dirty="0" smtClean="0"/>
              <a:t>You are now totally at the mercy of your addiction. Your life is out of control due to your alcohol use. Ask the participants to hold the remaining 3 pieces of paper in their hand like they would hold a hand of playing cards. Have the participants turn and face their partner with their papers held so that their partner can’t read what is written on the pieces of paper. Have each partner reach across &amp; at random choose 2 pieces of paper from the other person’s hand &amp; tear them up. Each person will now be left with just one piece of paper. </a:t>
            </a:r>
          </a:p>
          <a:p>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5</a:t>
            </a:fld>
            <a:endParaRPr lang="en-US"/>
          </a:p>
        </p:txBody>
      </p:sp>
    </p:spTree>
    <p:extLst>
      <p:ext uri="{BB962C8B-B14F-4D97-AF65-F5344CB8AC3E}">
        <p14:creationId xmlns:p14="http://schemas.microsoft.com/office/powerpoint/2010/main" val="3996688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get into</a:t>
            </a:r>
            <a:r>
              <a:rPr lang="en-US" baseline="0" dirty="0" smtClean="0"/>
              <a:t> groups when done to discuss these questions. Then ask the whole class some of these questions.</a:t>
            </a:r>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6</a:t>
            </a:fld>
            <a:endParaRPr lang="en-US"/>
          </a:p>
        </p:txBody>
      </p:sp>
    </p:spTree>
    <p:extLst>
      <p:ext uri="{BB962C8B-B14F-4D97-AF65-F5344CB8AC3E}">
        <p14:creationId xmlns:p14="http://schemas.microsoft.com/office/powerpoint/2010/main" val="3139809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are still in their groups. Each of them will out a sheet pf paper, discuss these questions  and answer the following them. Discuss as a class. Then have students move</a:t>
            </a:r>
            <a:r>
              <a:rPr lang="en-US" baseline="0" dirty="0" smtClean="0"/>
              <a:t> their chairs back into rows.</a:t>
            </a:r>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7</a:t>
            </a:fld>
            <a:endParaRPr lang="en-US"/>
          </a:p>
        </p:txBody>
      </p:sp>
    </p:spTree>
    <p:extLst>
      <p:ext uri="{BB962C8B-B14F-4D97-AF65-F5344CB8AC3E}">
        <p14:creationId xmlns:p14="http://schemas.microsoft.com/office/powerpoint/2010/main" val="922880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It</a:t>
            </a:r>
            <a:r>
              <a:rPr lang="en-US" baseline="0" dirty="0" smtClean="0"/>
              <a:t> is a complex disease. Also drugs change the brain in ways that foster compulsive drug abuse.</a:t>
            </a:r>
          </a:p>
          <a:p>
            <a:pPr marL="228600" indent="-228600">
              <a:buAutoNum type="arabicPeriod"/>
            </a:pPr>
            <a:r>
              <a:rPr lang="en-US" baseline="0" dirty="0" smtClean="0"/>
              <a:t>Self-control is lost.</a:t>
            </a:r>
          </a:p>
          <a:p>
            <a:pPr marL="228600" indent="-228600">
              <a:buAutoNum type="arabicPeriod"/>
            </a:pPr>
            <a:r>
              <a:rPr lang="en-US" baseline="0" dirty="0" smtClean="0"/>
              <a:t>Best way to help people overcome addiction is treatment medication with behavioral therapy because it can be tailored to each individuals needs.</a:t>
            </a:r>
          </a:p>
          <a:p>
            <a:pPr marL="228600" indent="-228600">
              <a:buAutoNum type="arabicPeriod"/>
            </a:pPr>
            <a:r>
              <a:rPr lang="en-US" baseline="0" dirty="0" smtClean="0"/>
              <a:t>F</a:t>
            </a:r>
          </a:p>
          <a:p>
            <a:pPr marL="228600" indent="-228600">
              <a:buAutoNum type="arabicPeriod"/>
            </a:pPr>
            <a:r>
              <a:rPr lang="en-US" baseline="0" dirty="0" smtClean="0"/>
              <a:t>Cocaine (teaches people to repeat the rewarding behavior of abusing drugs)…leads to lessening of dopamine…leads to abuser’s ability to no longer enjoy the drug or other events that brought them pleasure or joy before. Because of this, tolerance can happen </a:t>
            </a:r>
          </a:p>
          <a:p>
            <a:pPr marL="228600" indent="-228600">
              <a:buAutoNum type="arabicPeriod"/>
            </a:pPr>
            <a:r>
              <a:rPr lang="en-US" dirty="0" smtClean="0"/>
              <a:t>Factors such as individual biology (genes, gender, ethnicity, </a:t>
            </a:r>
            <a:r>
              <a:rPr lang="en-US" dirty="0" err="1" smtClean="0"/>
              <a:t>etc</a:t>
            </a:r>
            <a:r>
              <a:rPr lang="en-US" dirty="0" smtClean="0"/>
              <a:t>), social environment (friends, family), Age at which a person starts</a:t>
            </a:r>
          </a:p>
          <a:p>
            <a:pPr marL="228600" indent="-228600">
              <a:buAutoNum type="arabicPeriod"/>
            </a:pPr>
            <a:r>
              <a:rPr lang="en-US" dirty="0" smtClean="0"/>
              <a:t>True. Education</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16</a:t>
            </a:fld>
            <a:endParaRPr lang="en-US"/>
          </a:p>
        </p:txBody>
      </p:sp>
    </p:spTree>
    <p:extLst>
      <p:ext uri="{BB962C8B-B14F-4D97-AF65-F5344CB8AC3E}">
        <p14:creationId xmlns:p14="http://schemas.microsoft.com/office/powerpoint/2010/main" val="1951648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DVD video clip brain science</a:t>
            </a:r>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19</a:t>
            </a:fld>
            <a:endParaRPr lang="en-US"/>
          </a:p>
        </p:txBody>
      </p:sp>
    </p:spTree>
    <p:extLst>
      <p:ext uri="{BB962C8B-B14F-4D97-AF65-F5344CB8AC3E}">
        <p14:creationId xmlns:p14="http://schemas.microsoft.com/office/powerpoint/2010/main" val="3397911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What are some examples of an emotional trigger?</a:t>
            </a:r>
          </a:p>
          <a:p>
            <a:pPr marL="228600" indent="-228600">
              <a:buAutoNum type="arabicPeriod"/>
            </a:pPr>
            <a:r>
              <a:rPr lang="en-US" baseline="0" dirty="0" smtClean="0"/>
              <a:t>Rituals? Special routines that intensify preoccupation of the drug, planning to use, eases internal tension, </a:t>
            </a:r>
            <a:r>
              <a:rPr lang="en-US" baseline="0" dirty="0" err="1" smtClean="0"/>
              <a:t>etc</a:t>
            </a:r>
            <a:endParaRPr lang="en-US" baseline="0" dirty="0" smtClean="0"/>
          </a:p>
          <a:p>
            <a:pPr marL="228600" indent="-228600">
              <a:buAutoNum type="arabicPeriod"/>
            </a:pPr>
            <a:endParaRPr lang="en-US" baseline="0" dirty="0" smtClean="0"/>
          </a:p>
          <a:p>
            <a:pPr marL="0" indent="0">
              <a:buNone/>
            </a:pPr>
            <a:r>
              <a:rPr lang="en-US" baseline="0" dirty="0" smtClean="0"/>
              <a:t>Show video clip on the Brain and Drugs</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23</a:t>
            </a:fld>
            <a:endParaRPr lang="en-US"/>
          </a:p>
        </p:txBody>
      </p:sp>
    </p:spTree>
    <p:extLst>
      <p:ext uri="{BB962C8B-B14F-4D97-AF65-F5344CB8AC3E}">
        <p14:creationId xmlns:p14="http://schemas.microsoft.com/office/powerpoint/2010/main" val="328358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quick activity that will give</a:t>
            </a:r>
            <a:r>
              <a:rPr lang="en-US" baseline="0" dirty="0" smtClean="0"/>
              <a:t> you an idea on how addiction can develop.</a:t>
            </a:r>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24</a:t>
            </a:fld>
            <a:endParaRPr lang="en-US"/>
          </a:p>
        </p:txBody>
      </p:sp>
    </p:spTree>
    <p:extLst>
      <p:ext uri="{BB962C8B-B14F-4D97-AF65-F5344CB8AC3E}">
        <p14:creationId xmlns:p14="http://schemas.microsoft.com/office/powerpoint/2010/main" val="1374491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people can recall information</a:t>
            </a:r>
            <a:r>
              <a:rPr lang="en-US" baseline="0" dirty="0" smtClean="0"/>
              <a:t> accurately after a few times of being exposed to it. Some people require more exposure to that same information to accurately recall. But eventually everyone can get it. It just takes more effort for some of us than others. We have different learning styles, come from different backgrounds, etc.</a:t>
            </a:r>
            <a:endParaRPr lang="en-US" dirty="0" smtClean="0"/>
          </a:p>
          <a:p>
            <a:r>
              <a:rPr lang="en-US" dirty="0" smtClean="0"/>
              <a:t>Does this take effort in trying to memorize the items?</a:t>
            </a:r>
          </a:p>
          <a:p>
            <a:r>
              <a:rPr lang="en-US" dirty="0" smtClean="0"/>
              <a:t>Drugs</a:t>
            </a:r>
            <a:r>
              <a:rPr lang="en-US" baseline="0" dirty="0" smtClean="0"/>
              <a:t> take no effort. Instant gratification.</a:t>
            </a:r>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27</a:t>
            </a:fld>
            <a:endParaRPr lang="en-US"/>
          </a:p>
        </p:txBody>
      </p:sp>
    </p:spTree>
    <p:extLst>
      <p:ext uri="{BB962C8B-B14F-4D97-AF65-F5344CB8AC3E}">
        <p14:creationId xmlns:p14="http://schemas.microsoft.com/office/powerpoint/2010/main" val="2054584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students about 7-8 minutes to try this activity. Discuss then move on to the brain.</a:t>
            </a:r>
            <a:endParaRPr lang="en-US" dirty="0"/>
          </a:p>
        </p:txBody>
      </p:sp>
      <p:sp>
        <p:nvSpPr>
          <p:cNvPr id="4" name="Slide Number Placeholder 3"/>
          <p:cNvSpPr>
            <a:spLocks noGrp="1"/>
          </p:cNvSpPr>
          <p:nvPr>
            <p:ph type="sldNum" sz="quarter" idx="10"/>
          </p:nvPr>
        </p:nvSpPr>
        <p:spPr/>
        <p:txBody>
          <a:bodyPr/>
          <a:lstStyle/>
          <a:p>
            <a:fld id="{6E49A770-3E81-4C65-BC1D-0FED42949BEF}" type="slidenum">
              <a:rPr lang="en-US" smtClean="0"/>
              <a:t>28</a:t>
            </a:fld>
            <a:endParaRPr lang="en-US"/>
          </a:p>
        </p:txBody>
      </p:sp>
    </p:spTree>
    <p:extLst>
      <p:ext uri="{BB962C8B-B14F-4D97-AF65-F5344CB8AC3E}">
        <p14:creationId xmlns:p14="http://schemas.microsoft.com/office/powerpoint/2010/main" val="136615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89F396-3C3B-48C2-98EC-4B977E5A0256}"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DDE88-3984-4798-9311-89C14EB83FB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9F396-3C3B-48C2-98EC-4B977E5A0256}"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DDE88-3984-4798-9311-89C14EB83F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89F396-3C3B-48C2-98EC-4B977E5A0256}"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DDE88-3984-4798-9311-89C14EB83F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9F396-3C3B-48C2-98EC-4B977E5A0256}"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DDE88-3984-4798-9311-89C14EB83F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9F396-3C3B-48C2-98EC-4B977E5A0256}"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DDE88-3984-4798-9311-89C14EB83FB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89F396-3C3B-48C2-98EC-4B977E5A0256}"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DDE88-3984-4798-9311-89C14EB83F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89F396-3C3B-48C2-98EC-4B977E5A0256}" type="datetimeFigureOut">
              <a:rPr lang="en-US" smtClean="0"/>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DDE88-3984-4798-9311-89C14EB83FB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9F396-3C3B-48C2-98EC-4B977E5A0256}" type="datetimeFigureOut">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DDE88-3984-4798-9311-89C14EB83F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9F396-3C3B-48C2-98EC-4B977E5A0256}"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DDE88-3984-4798-9311-89C14EB83F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9F396-3C3B-48C2-98EC-4B977E5A0256}"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DDE88-3984-4798-9311-89C14EB83FB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9F396-3C3B-48C2-98EC-4B977E5A0256}"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DDE88-3984-4798-9311-89C14EB83F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389F396-3C3B-48C2-98EC-4B977E5A0256}" type="datetimeFigureOut">
              <a:rPr lang="en-US" smtClean="0"/>
              <a:t>4/19/2016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51DDE88-3984-4798-9311-89C14EB83F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9.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Stages of Addiction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a:t>
            </a:r>
            <a:r>
              <a:rPr lang="en-US" sz="3200" dirty="0"/>
              <a:t>) Experimenter – curiosity is a motivator; “high” is a new feeling; learning to trust/mistrust the drug; can still relate to </a:t>
            </a:r>
            <a:r>
              <a:rPr lang="en-US" sz="3200" dirty="0" smtClean="0"/>
              <a:t>people</a:t>
            </a:r>
            <a:endParaRPr lang="en-US" sz="3200" dirty="0"/>
          </a:p>
        </p:txBody>
      </p:sp>
    </p:spTree>
    <p:extLst>
      <p:ext uri="{BB962C8B-B14F-4D97-AF65-F5344CB8AC3E}">
        <p14:creationId xmlns:p14="http://schemas.microsoft.com/office/powerpoint/2010/main" val="746241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Role of medicines</a:t>
            </a:r>
            <a:endParaRPr lang="en-US" dirty="0"/>
          </a:p>
        </p:txBody>
      </p:sp>
      <p:sp>
        <p:nvSpPr>
          <p:cNvPr id="3" name="Subtitle 2"/>
          <p:cNvSpPr>
            <a:spLocks noGrp="1"/>
          </p:cNvSpPr>
          <p:nvPr>
            <p:ph type="subTitle" idx="1"/>
          </p:nvPr>
        </p:nvSpPr>
        <p:spPr/>
        <p:txBody>
          <a:bodyPr/>
          <a:lstStyle/>
          <a:p>
            <a:r>
              <a:rPr lang="en-US" dirty="0" smtClean="0"/>
              <a:t>Chap 19 Lesson 1</a:t>
            </a:r>
            <a:endParaRPr lang="en-US" dirty="0"/>
          </a:p>
        </p:txBody>
      </p:sp>
    </p:spTree>
    <p:extLst>
      <p:ext uri="{BB962C8B-B14F-4D97-AF65-F5344CB8AC3E}">
        <p14:creationId xmlns:p14="http://schemas.microsoft.com/office/powerpoint/2010/main" val="3713157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Define medicines</a:t>
            </a:r>
          </a:p>
          <a:p>
            <a:pPr lvl="1"/>
            <a:r>
              <a:rPr lang="en-US" dirty="0" smtClean="0"/>
              <a:t>Drugs that are used to treat or prevent diseases or other conditions</a:t>
            </a:r>
          </a:p>
          <a:p>
            <a:r>
              <a:rPr lang="en-US" dirty="0" smtClean="0"/>
              <a:t>Define drugs</a:t>
            </a:r>
          </a:p>
          <a:p>
            <a:pPr lvl="1"/>
            <a:r>
              <a:rPr lang="en-US" dirty="0" smtClean="0"/>
              <a:t>Substances other than food that change the structure or function of the body or mind</a:t>
            </a:r>
          </a:p>
          <a:p>
            <a:pPr marL="274320" lvl="1" indent="0">
              <a:buNone/>
            </a:pPr>
            <a:r>
              <a:rPr lang="en-US" dirty="0" smtClean="0"/>
              <a:t>Why are all medicines drugs but not all drugs are medicines?</a:t>
            </a:r>
          </a:p>
          <a:p>
            <a:pPr lvl="1"/>
            <a:r>
              <a:rPr lang="en-US" dirty="0" smtClean="0"/>
              <a:t>All medicines are drugs because they can change the structure or function of the body or mind to help treat or prevent diseases or other conditions. </a:t>
            </a:r>
          </a:p>
          <a:p>
            <a:pPr lvl="1"/>
            <a:r>
              <a:rPr lang="en-US" dirty="0" smtClean="0"/>
              <a:t>All drugs are not medicines because some drugs do not treat or prevent diseases. </a:t>
            </a:r>
          </a:p>
          <a:p>
            <a:pPr marL="274320" lvl="1" indent="0">
              <a:buNone/>
            </a:pPr>
            <a:endParaRPr lang="en-US" dirty="0" smtClean="0"/>
          </a:p>
          <a:p>
            <a:pPr lvl="1"/>
            <a:endParaRPr lang="en-US" dirty="0" smtClean="0"/>
          </a:p>
        </p:txBody>
      </p:sp>
    </p:spTree>
    <p:extLst>
      <p:ext uri="{BB962C8B-B14F-4D97-AF65-F5344CB8AC3E}">
        <p14:creationId xmlns:p14="http://schemas.microsoft.com/office/powerpoint/2010/main" val="70251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Medicines enter the body in a variety of ways</a:t>
            </a:r>
            <a:endParaRPr lang="en-US" dirty="0"/>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dirty="0" smtClean="0">
                <a:latin typeface="Cambria"/>
                <a:ea typeface="MS Mincho"/>
                <a:cs typeface="Times New Roman"/>
              </a:rPr>
              <a:t>Oral medicines</a:t>
            </a:r>
          </a:p>
          <a:p>
            <a:pPr marL="274320" lvl="1">
              <a:spcBef>
                <a:spcPts val="0"/>
              </a:spcBef>
            </a:pPr>
            <a:r>
              <a:rPr lang="en-US" dirty="0" smtClean="0">
                <a:latin typeface="Cambria"/>
                <a:ea typeface="MS Mincho"/>
                <a:cs typeface="Times New Roman"/>
              </a:rPr>
              <a:t>taken </a:t>
            </a:r>
            <a:r>
              <a:rPr lang="en-US" dirty="0">
                <a:latin typeface="Cambria"/>
                <a:ea typeface="MS Mincho"/>
                <a:cs typeface="Times New Roman"/>
              </a:rPr>
              <a:t>by mouth in the form of tablets, capsules or </a:t>
            </a:r>
            <a:r>
              <a:rPr lang="en-US" dirty="0" smtClean="0">
                <a:latin typeface="Cambria"/>
                <a:ea typeface="MS Mincho"/>
                <a:cs typeface="Times New Roman"/>
              </a:rPr>
              <a:t>liquids</a:t>
            </a:r>
          </a:p>
          <a:p>
            <a:pPr marL="274320" lvl="1">
              <a:spcBef>
                <a:spcPts val="0"/>
              </a:spcBef>
            </a:pPr>
            <a:r>
              <a:rPr lang="en-US" dirty="0" smtClean="0">
                <a:latin typeface="Cambria"/>
                <a:ea typeface="MS Mincho"/>
                <a:cs typeface="Times New Roman"/>
              </a:rPr>
              <a:t>can </a:t>
            </a:r>
            <a:r>
              <a:rPr lang="en-US" dirty="0">
                <a:latin typeface="Cambria"/>
                <a:ea typeface="MS Mincho"/>
                <a:cs typeface="Times New Roman"/>
              </a:rPr>
              <a:t>pass from the digestive system into the blood </a:t>
            </a:r>
            <a:r>
              <a:rPr lang="en-US" dirty="0" smtClean="0">
                <a:latin typeface="Cambria"/>
                <a:ea typeface="MS Mincho"/>
                <a:cs typeface="Times New Roman"/>
              </a:rPr>
              <a:t>stream</a:t>
            </a:r>
            <a:endParaRPr lang="en-US" dirty="0">
              <a:latin typeface="Cambria"/>
              <a:ea typeface="MS Mincho"/>
              <a:cs typeface="Times New Roman"/>
            </a:endParaRPr>
          </a:p>
          <a:p>
            <a:pPr marL="0" marR="0" indent="0">
              <a:spcBef>
                <a:spcPts val="0"/>
              </a:spcBef>
              <a:spcAft>
                <a:spcPts val="0"/>
              </a:spcAft>
              <a:buNone/>
            </a:pPr>
            <a:r>
              <a:rPr lang="en-US" dirty="0" smtClean="0">
                <a:latin typeface="Cambria"/>
                <a:ea typeface="MS Mincho"/>
                <a:cs typeface="Times New Roman"/>
              </a:rPr>
              <a:t>Topical </a:t>
            </a:r>
            <a:r>
              <a:rPr lang="en-US" dirty="0">
                <a:latin typeface="Cambria"/>
                <a:ea typeface="MS Mincho"/>
                <a:cs typeface="Times New Roman"/>
              </a:rPr>
              <a:t>Medicines		</a:t>
            </a:r>
            <a:endParaRPr lang="en-US" dirty="0" smtClean="0">
              <a:latin typeface="Cambria"/>
              <a:ea typeface="MS Mincho"/>
              <a:cs typeface="Times New Roman"/>
            </a:endParaRPr>
          </a:p>
          <a:p>
            <a:pPr marL="274320" lvl="1">
              <a:spcBef>
                <a:spcPts val="0"/>
              </a:spcBef>
            </a:pPr>
            <a:r>
              <a:rPr lang="en-US" dirty="0" smtClean="0">
                <a:latin typeface="Cambria"/>
                <a:ea typeface="MS Mincho"/>
                <a:cs typeface="Times New Roman"/>
              </a:rPr>
              <a:t> </a:t>
            </a:r>
            <a:r>
              <a:rPr lang="en-US" dirty="0">
                <a:latin typeface="Cambria"/>
                <a:ea typeface="MS Mincho"/>
                <a:cs typeface="Times New Roman"/>
              </a:rPr>
              <a:t>applied to the </a:t>
            </a:r>
            <a:r>
              <a:rPr lang="en-US" dirty="0" smtClean="0">
                <a:latin typeface="Cambria"/>
                <a:ea typeface="MS Mincho"/>
                <a:cs typeface="Times New Roman"/>
              </a:rPr>
              <a:t>skin</a:t>
            </a:r>
          </a:p>
          <a:p>
            <a:pPr marL="274320" lvl="1">
              <a:spcBef>
                <a:spcPts val="0"/>
              </a:spcBef>
            </a:pPr>
            <a:r>
              <a:rPr lang="en-US" dirty="0" smtClean="0">
                <a:latin typeface="Cambria"/>
                <a:ea typeface="MS Mincho"/>
                <a:cs typeface="Times New Roman"/>
              </a:rPr>
              <a:t> </a:t>
            </a:r>
            <a:r>
              <a:rPr lang="en-US" dirty="0">
                <a:latin typeface="Cambria"/>
                <a:ea typeface="MS Mincho"/>
                <a:cs typeface="Times New Roman"/>
              </a:rPr>
              <a:t>Transdermal skin patches also deliver a medicine through the </a:t>
            </a:r>
            <a:r>
              <a:rPr lang="en-US" dirty="0" smtClean="0">
                <a:latin typeface="Cambria"/>
                <a:ea typeface="MS Mincho"/>
                <a:cs typeface="Times New Roman"/>
              </a:rPr>
              <a:t>skin</a:t>
            </a:r>
          </a:p>
          <a:p>
            <a:pPr marL="91440" lvl="1" indent="0">
              <a:spcBef>
                <a:spcPts val="0"/>
              </a:spcBef>
              <a:buNone/>
            </a:pPr>
            <a:r>
              <a:rPr lang="en-US" sz="2400" dirty="0" smtClean="0">
                <a:latin typeface="Cambria"/>
                <a:ea typeface="MS Mincho"/>
                <a:cs typeface="Times New Roman"/>
              </a:rPr>
              <a:t>Inhaled Medicine</a:t>
            </a:r>
            <a:r>
              <a:rPr lang="en-US" sz="2400" dirty="0">
                <a:latin typeface="Cambria"/>
                <a:ea typeface="MS Mincho"/>
                <a:cs typeface="Times New Roman"/>
              </a:rPr>
              <a:t>	</a:t>
            </a:r>
            <a:endParaRPr lang="en-US" sz="2400" dirty="0" smtClean="0">
              <a:latin typeface="Cambria"/>
              <a:ea typeface="MS Mincho"/>
              <a:cs typeface="Times New Roman"/>
            </a:endParaRPr>
          </a:p>
          <a:p>
            <a:pPr marL="274320" lvl="1">
              <a:spcBef>
                <a:spcPts val="0"/>
              </a:spcBef>
            </a:pPr>
            <a:r>
              <a:rPr lang="en-US" dirty="0" smtClean="0">
                <a:latin typeface="Cambria"/>
                <a:ea typeface="MS Mincho"/>
                <a:cs typeface="Times New Roman"/>
              </a:rPr>
              <a:t>delivered </a:t>
            </a:r>
            <a:r>
              <a:rPr lang="en-US" dirty="0">
                <a:latin typeface="Cambria"/>
                <a:ea typeface="MS Mincho"/>
                <a:cs typeface="Times New Roman"/>
              </a:rPr>
              <a:t>in a fine mist or powder (ex. asthma medicine)</a:t>
            </a:r>
          </a:p>
          <a:p>
            <a:pPr marL="0" marR="0" indent="0">
              <a:spcBef>
                <a:spcPts val="0"/>
              </a:spcBef>
              <a:spcAft>
                <a:spcPts val="0"/>
              </a:spcAft>
              <a:buNone/>
            </a:pPr>
            <a:r>
              <a:rPr lang="en-US" dirty="0" smtClean="0">
                <a:latin typeface="Cambria"/>
                <a:ea typeface="MS Mincho"/>
                <a:cs typeface="Times New Roman"/>
              </a:rPr>
              <a:t>Injected </a:t>
            </a:r>
            <a:r>
              <a:rPr lang="en-US" dirty="0">
                <a:latin typeface="Cambria"/>
                <a:ea typeface="MS Mincho"/>
                <a:cs typeface="Times New Roman"/>
              </a:rPr>
              <a:t>medicine		</a:t>
            </a:r>
            <a:endParaRPr lang="en-US" dirty="0" smtClean="0">
              <a:latin typeface="Cambria"/>
              <a:ea typeface="MS Mincho"/>
              <a:cs typeface="Times New Roman"/>
            </a:endParaRPr>
          </a:p>
          <a:p>
            <a:pPr marL="274320" lvl="1">
              <a:spcBef>
                <a:spcPts val="0"/>
              </a:spcBef>
            </a:pPr>
            <a:r>
              <a:rPr lang="en-US" dirty="0" smtClean="0">
                <a:latin typeface="Cambria"/>
                <a:ea typeface="MS Mincho"/>
                <a:cs typeface="Times New Roman"/>
              </a:rPr>
              <a:t>delivered </a:t>
            </a:r>
            <a:r>
              <a:rPr lang="en-US" dirty="0">
                <a:latin typeface="Cambria"/>
                <a:ea typeface="MS Mincho"/>
                <a:cs typeface="Times New Roman"/>
              </a:rPr>
              <a:t>through a shot and go directly into the blood stream</a:t>
            </a:r>
          </a:p>
          <a:p>
            <a:pPr marL="0" marR="0" indent="0">
              <a:spcBef>
                <a:spcPts val="0"/>
              </a:spcBef>
              <a:spcAft>
                <a:spcPts val="0"/>
              </a:spcAft>
              <a:buNone/>
            </a:pPr>
            <a:r>
              <a:rPr lang="en-US" dirty="0">
                <a:latin typeface="Cambria"/>
                <a:ea typeface="MS Mincho"/>
                <a:cs typeface="Times New Roman"/>
              </a:rPr>
              <a:t> </a:t>
            </a:r>
          </a:p>
          <a:p>
            <a:pPr marL="0" marR="0" indent="0">
              <a:spcBef>
                <a:spcPts val="0"/>
              </a:spcBef>
              <a:spcAft>
                <a:spcPts val="0"/>
              </a:spcAft>
              <a:buNone/>
            </a:pPr>
            <a:r>
              <a:rPr lang="en-US" b="1" dirty="0">
                <a:latin typeface="Cambria"/>
                <a:ea typeface="MS Mincho"/>
                <a:cs typeface="Times New Roman"/>
              </a:rPr>
              <a:t>*However you take medicine, it is always important to follow the directions on the medicine label</a:t>
            </a:r>
          </a:p>
          <a:p>
            <a:endParaRPr lang="en-US" dirty="0"/>
          </a:p>
        </p:txBody>
      </p:sp>
    </p:spTree>
    <p:extLst>
      <p:ext uri="{BB962C8B-B14F-4D97-AF65-F5344CB8AC3E}">
        <p14:creationId xmlns:p14="http://schemas.microsoft.com/office/powerpoint/2010/main" val="414642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heckerboard(across)">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checkerboard(across)">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checkerboard(across)">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checkerboard(across)">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5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Quick Review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type of interaction occurs when medicines work together in a positive way?</a:t>
            </a:r>
          </a:p>
          <a:p>
            <a:pPr lvl="1"/>
            <a:r>
              <a:rPr lang="en-US" dirty="0" smtClean="0"/>
              <a:t>Additive Interaction</a:t>
            </a:r>
          </a:p>
          <a:p>
            <a:pPr lvl="1"/>
            <a:r>
              <a:rPr lang="en-US" dirty="0" smtClean="0"/>
              <a:t>Example: 	aspirin 	+     acetaminophen	=total effect of both 		(pain killer)	(pain killer)	pain killing drugs</a:t>
            </a:r>
          </a:p>
          <a:p>
            <a:r>
              <a:rPr lang="en-US" dirty="0" smtClean="0"/>
              <a:t> What type of interaction occurs when the effect of one medicine is cancelled or reduced when taken with another medicine?</a:t>
            </a:r>
          </a:p>
          <a:p>
            <a:pPr lvl="1"/>
            <a:r>
              <a:rPr lang="en-US" dirty="0" smtClean="0"/>
              <a:t>Antagonistic Interaction</a:t>
            </a:r>
          </a:p>
          <a:p>
            <a:pPr lvl="1"/>
            <a:r>
              <a:rPr lang="en-US" dirty="0" smtClean="0"/>
              <a:t>Example: 	Caffeine 		+ 	alcohol</a:t>
            </a:r>
          </a:p>
          <a:p>
            <a:pPr marL="274320" lvl="1" indent="0">
              <a:buNone/>
            </a:pPr>
            <a:r>
              <a:rPr lang="en-US" dirty="0"/>
              <a:t>	</a:t>
            </a:r>
            <a:r>
              <a:rPr lang="en-US" dirty="0" smtClean="0"/>
              <a:t>	(stimulant)		(depressant)</a:t>
            </a:r>
          </a:p>
          <a:p>
            <a:r>
              <a:rPr lang="en-US" dirty="0" smtClean="0"/>
              <a:t>What is it called when the reaction of two or more medicines results in a greater effect than when each medicine is taken alone?</a:t>
            </a:r>
          </a:p>
          <a:p>
            <a:pPr lvl="1"/>
            <a:r>
              <a:rPr lang="en-US" dirty="0" smtClean="0"/>
              <a:t>Synergistic Effect</a:t>
            </a:r>
          </a:p>
          <a:p>
            <a:pPr lvl="1"/>
            <a:r>
              <a:rPr lang="en-US" dirty="0"/>
              <a:t>Example: </a:t>
            </a:r>
            <a:r>
              <a:rPr lang="en-US" dirty="0" smtClean="0"/>
              <a:t>	Alcohol 	    + 	Sleeping </a:t>
            </a:r>
            <a:r>
              <a:rPr lang="en-US" dirty="0"/>
              <a:t>Pills </a:t>
            </a:r>
            <a:endParaRPr lang="en-US" dirty="0" smtClean="0"/>
          </a:p>
          <a:p>
            <a:pPr marL="274320" lvl="1" indent="0">
              <a:buNone/>
            </a:pPr>
            <a:r>
              <a:rPr lang="en-US" dirty="0" smtClean="0"/>
              <a:t>		(</a:t>
            </a:r>
            <a:r>
              <a:rPr lang="en-US" dirty="0"/>
              <a:t>depressant) </a:t>
            </a:r>
            <a:r>
              <a:rPr lang="en-US" dirty="0" smtClean="0"/>
              <a:t>	(</a:t>
            </a:r>
            <a:r>
              <a:rPr lang="en-US" dirty="0"/>
              <a:t>depressant</a:t>
            </a:r>
            <a:r>
              <a:rPr lang="en-US" dirty="0" smtClean="0"/>
              <a:t>)	= Effects </a:t>
            </a:r>
            <a:r>
              <a:rPr lang="en-US" dirty="0"/>
              <a:t>drastically </a:t>
            </a:r>
            <a:r>
              <a:rPr lang="en-US" dirty="0" smtClean="0"/>
              <a:t>						increased</a:t>
            </a:r>
            <a:r>
              <a:rPr lang="en-US" dirty="0"/>
              <a:t>!</a:t>
            </a:r>
            <a:endParaRPr lang="en-US" dirty="0" smtClean="0"/>
          </a:p>
          <a:p>
            <a:pPr marL="0" indent="0">
              <a:buNone/>
            </a:pPr>
            <a:endParaRPr lang="en-US" dirty="0" smtClean="0"/>
          </a:p>
          <a:p>
            <a:pPr marL="0" indent="0" algn="ctr">
              <a:buNone/>
            </a:pPr>
            <a:r>
              <a:rPr lang="en-US" b="1" dirty="0" smtClean="0"/>
              <a:t>IT </a:t>
            </a:r>
            <a:r>
              <a:rPr lang="en-US" b="1" dirty="0"/>
              <a:t>IS EXTREMELY DANGEROUS TO MIX DRUGS!!!</a:t>
            </a:r>
            <a:endParaRPr lang="en-US" b="1" dirty="0" smtClean="0"/>
          </a:p>
          <a:p>
            <a:endParaRPr lang="en-US" dirty="0"/>
          </a:p>
        </p:txBody>
      </p:sp>
    </p:spTree>
    <p:extLst>
      <p:ext uri="{BB962C8B-B14F-4D97-AF65-F5344CB8AC3E}">
        <p14:creationId xmlns:p14="http://schemas.microsoft.com/office/powerpoint/2010/main" val="359999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linds(horizontal)">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blinds(horizontal)">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blinds(horizontal)">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 </a:t>
            </a:r>
            <a:r>
              <a:rPr lang="en-US" dirty="0" err="1" smtClean="0"/>
              <a:t>vs</a:t>
            </a:r>
            <a:r>
              <a:rPr lang="en-US" dirty="0" smtClean="0"/>
              <a:t> Withdrawal</a:t>
            </a:r>
            <a:endParaRPr lang="en-US" dirty="0"/>
          </a:p>
        </p:txBody>
      </p:sp>
      <p:sp>
        <p:nvSpPr>
          <p:cNvPr id="3" name="Content Placeholder 2"/>
          <p:cNvSpPr>
            <a:spLocks noGrp="1"/>
          </p:cNvSpPr>
          <p:nvPr>
            <p:ph idx="1"/>
          </p:nvPr>
        </p:nvSpPr>
        <p:spPr/>
        <p:txBody>
          <a:bodyPr/>
          <a:lstStyle/>
          <a:p>
            <a:r>
              <a:rPr lang="en-US" dirty="0" smtClean="0"/>
              <a:t>What is Tolerance?</a:t>
            </a:r>
          </a:p>
          <a:p>
            <a:pPr lvl="1"/>
            <a:r>
              <a:rPr lang="en-US" dirty="0"/>
              <a:t>a condition in which the body becomes used to the effect of a </a:t>
            </a:r>
            <a:r>
              <a:rPr lang="en-US" dirty="0" smtClean="0"/>
              <a:t>medicine </a:t>
            </a:r>
            <a:r>
              <a:rPr lang="en-US" dirty="0"/>
              <a:t>so the body requires increasingly larger doses to produce the same effect.</a:t>
            </a:r>
          </a:p>
          <a:p>
            <a:pPr lvl="1"/>
            <a:endParaRPr lang="en-US" dirty="0" smtClean="0"/>
          </a:p>
          <a:p>
            <a:r>
              <a:rPr lang="en-US" dirty="0" smtClean="0"/>
              <a:t>What is Withdrawal?</a:t>
            </a:r>
          </a:p>
          <a:p>
            <a:pPr lvl="1"/>
            <a:r>
              <a:rPr lang="en-US" dirty="0"/>
              <a:t>occurs when a person stops using a medicine on which he or she </a:t>
            </a:r>
            <a:r>
              <a:rPr lang="en-US" dirty="0" smtClean="0"/>
              <a:t>has </a:t>
            </a:r>
            <a:r>
              <a:rPr lang="en-US" dirty="0"/>
              <a:t>become </a:t>
            </a:r>
            <a:r>
              <a:rPr lang="en-US" dirty="0" smtClean="0"/>
              <a:t>physiologically </a:t>
            </a:r>
            <a:r>
              <a:rPr lang="en-US" dirty="0"/>
              <a:t>dependent</a:t>
            </a:r>
            <a:r>
              <a:rPr lang="en-US" dirty="0" smtClean="0"/>
              <a:t>.</a:t>
            </a:r>
          </a:p>
          <a:p>
            <a:pPr lvl="1"/>
            <a:r>
              <a:rPr lang="en-US" dirty="0"/>
              <a:t>Symptoms can include severe headaches, vomiting, chills, and </a:t>
            </a:r>
            <a:r>
              <a:rPr lang="en-US" dirty="0" smtClean="0"/>
              <a:t>insomnia </a:t>
            </a:r>
            <a:r>
              <a:rPr lang="en-US" dirty="0"/>
              <a:t>which gradually ease over time.</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30672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heckerboard(across)">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Understanding Drug Abuse and Addiction</a:t>
            </a:r>
            <a:endParaRPr lang="en-US" dirty="0"/>
          </a:p>
        </p:txBody>
      </p:sp>
      <p:sp>
        <p:nvSpPr>
          <p:cNvPr id="3" name="Content Placeholder 2"/>
          <p:cNvSpPr>
            <a:spLocks noGrp="1"/>
          </p:cNvSpPr>
          <p:nvPr>
            <p:ph idx="1"/>
          </p:nvPr>
        </p:nvSpPr>
        <p:spPr/>
        <p:txBody>
          <a:bodyPr/>
          <a:lstStyle/>
          <a:p>
            <a:r>
              <a:rPr lang="en-US" dirty="0" smtClean="0"/>
              <a:t>Read the article then answers the questions on the back of your handout</a:t>
            </a:r>
            <a:endParaRPr lang="en-US" dirty="0"/>
          </a:p>
        </p:txBody>
      </p:sp>
    </p:spTree>
    <p:extLst>
      <p:ext uri="{BB962C8B-B14F-4D97-AF65-F5344CB8AC3E}">
        <p14:creationId xmlns:p14="http://schemas.microsoft.com/office/powerpoint/2010/main" val="3813327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a:bodyPr>
          <a:lstStyle/>
          <a:p>
            <a:pPr algn="ctr"/>
            <a:r>
              <a:rPr lang="en-US" sz="2400" dirty="0" smtClean="0"/>
              <a:t>“Understanding Drug abuse and Addiction” article</a:t>
            </a:r>
            <a:endParaRPr lang="en-US" sz="2400" dirty="0"/>
          </a:p>
        </p:txBody>
      </p:sp>
      <p:sp>
        <p:nvSpPr>
          <p:cNvPr id="3" name="Content Placeholder 2"/>
          <p:cNvSpPr>
            <a:spLocks noGrp="1"/>
          </p:cNvSpPr>
          <p:nvPr>
            <p:ph idx="1"/>
          </p:nvPr>
        </p:nvSpPr>
        <p:spPr>
          <a:xfrm>
            <a:off x="457200" y="1066800"/>
            <a:ext cx="8229600" cy="5029200"/>
          </a:xfrm>
        </p:spPr>
        <p:txBody>
          <a:bodyPr>
            <a:noAutofit/>
          </a:bodyPr>
          <a:lstStyle/>
          <a:p>
            <a:pPr>
              <a:spcBef>
                <a:spcPts val="0"/>
              </a:spcBef>
            </a:pPr>
            <a:r>
              <a:rPr lang="en-US" sz="1200" dirty="0"/>
              <a:t>Why is quitting so difficult even for those who are ready to do so</a:t>
            </a:r>
            <a:r>
              <a:rPr lang="en-US" sz="1200" dirty="0" smtClean="0"/>
              <a:t>?</a:t>
            </a:r>
          </a:p>
          <a:p>
            <a:pPr lvl="1">
              <a:spcBef>
                <a:spcPts val="0"/>
              </a:spcBef>
            </a:pPr>
            <a:r>
              <a:rPr lang="en-US" sz="1200" dirty="0" smtClean="0"/>
              <a:t>Complex disease. Also drugs change the brain in ways that </a:t>
            </a:r>
            <a:r>
              <a:rPr lang="en-US" sz="1200" dirty="0" smtClean="0"/>
              <a:t>encourages </a:t>
            </a:r>
            <a:r>
              <a:rPr lang="en-US" sz="1200" dirty="0" smtClean="0"/>
              <a:t>drug abuse</a:t>
            </a:r>
            <a:endParaRPr lang="en-US" sz="1200" dirty="0"/>
          </a:p>
          <a:p>
            <a:pPr marL="0" indent="0">
              <a:spcBef>
                <a:spcPts val="0"/>
              </a:spcBef>
              <a:buNone/>
            </a:pPr>
            <a:endParaRPr lang="en-US" sz="1200" dirty="0"/>
          </a:p>
          <a:p>
            <a:pPr>
              <a:spcBef>
                <a:spcPts val="0"/>
              </a:spcBef>
            </a:pPr>
            <a:r>
              <a:rPr lang="en-US" sz="1200" dirty="0"/>
              <a:t>How does self-control relate to drug addiction</a:t>
            </a:r>
            <a:r>
              <a:rPr lang="en-US" sz="1200" dirty="0" smtClean="0"/>
              <a:t>?</a:t>
            </a:r>
          </a:p>
          <a:p>
            <a:pPr lvl="1">
              <a:spcBef>
                <a:spcPts val="0"/>
              </a:spcBef>
            </a:pPr>
            <a:r>
              <a:rPr lang="en-US" sz="1200" dirty="0" smtClean="0"/>
              <a:t>Self </a:t>
            </a:r>
            <a:r>
              <a:rPr lang="en-US" sz="1200" dirty="0" smtClean="0"/>
              <a:t>control </a:t>
            </a:r>
            <a:r>
              <a:rPr lang="en-US" sz="1200" dirty="0" smtClean="0"/>
              <a:t>is lost</a:t>
            </a:r>
            <a:endParaRPr lang="en-US" sz="1200" dirty="0"/>
          </a:p>
          <a:p>
            <a:pPr marL="0" indent="0">
              <a:spcBef>
                <a:spcPts val="0"/>
              </a:spcBef>
              <a:buNone/>
            </a:pPr>
            <a:endParaRPr lang="en-US" sz="1200" dirty="0"/>
          </a:p>
          <a:p>
            <a:pPr>
              <a:spcBef>
                <a:spcPts val="0"/>
              </a:spcBef>
            </a:pPr>
            <a:r>
              <a:rPr lang="en-US" sz="1200" dirty="0"/>
              <a:t>What is the best way to help people overcome addiction? Why</a:t>
            </a:r>
            <a:r>
              <a:rPr lang="en-US" sz="1200" dirty="0" smtClean="0"/>
              <a:t>?</a:t>
            </a:r>
          </a:p>
          <a:p>
            <a:pPr lvl="1">
              <a:spcBef>
                <a:spcPts val="0"/>
              </a:spcBef>
            </a:pPr>
            <a:r>
              <a:rPr lang="en-US" sz="1200" dirty="0"/>
              <a:t>Best way to help people overcome addiction is treatment medication with behavioral therapy because it can be tailored to each individuals needs</a:t>
            </a:r>
            <a:r>
              <a:rPr lang="en-US" sz="1200" dirty="0" smtClean="0"/>
              <a:t>.</a:t>
            </a:r>
          </a:p>
          <a:p>
            <a:pPr marL="0" indent="0">
              <a:spcBef>
                <a:spcPts val="0"/>
              </a:spcBef>
              <a:buNone/>
            </a:pPr>
            <a:r>
              <a:rPr lang="en-US" sz="1200" dirty="0"/>
              <a:t> </a:t>
            </a:r>
          </a:p>
          <a:p>
            <a:pPr>
              <a:spcBef>
                <a:spcPts val="0"/>
              </a:spcBef>
            </a:pPr>
            <a:r>
              <a:rPr lang="en-US" sz="1200" dirty="0"/>
              <a:t>True or False: After treatment, it is uncommon for someone to </a:t>
            </a:r>
            <a:r>
              <a:rPr lang="en-US" sz="1200" dirty="0" smtClean="0"/>
              <a:t>relapse</a:t>
            </a:r>
          </a:p>
          <a:p>
            <a:pPr lvl="1">
              <a:spcBef>
                <a:spcPts val="0"/>
              </a:spcBef>
            </a:pPr>
            <a:r>
              <a:rPr lang="en-US" sz="1200" dirty="0" smtClean="0"/>
              <a:t>False. Relapse is common.</a:t>
            </a:r>
            <a:endParaRPr lang="en-US" sz="1200" dirty="0"/>
          </a:p>
          <a:p>
            <a:pPr marL="0" indent="0">
              <a:spcBef>
                <a:spcPts val="0"/>
              </a:spcBef>
              <a:buNone/>
            </a:pPr>
            <a:endParaRPr lang="en-US" sz="1200" dirty="0"/>
          </a:p>
          <a:p>
            <a:pPr>
              <a:spcBef>
                <a:spcPts val="0"/>
              </a:spcBef>
            </a:pPr>
            <a:r>
              <a:rPr lang="en-US" sz="1200" dirty="0"/>
              <a:t>Which drug causes the release of large amounts of dopamine?</a:t>
            </a:r>
          </a:p>
          <a:p>
            <a:pPr marL="0" indent="0">
              <a:spcBef>
                <a:spcPts val="0"/>
              </a:spcBef>
              <a:buNone/>
            </a:pPr>
            <a:r>
              <a:rPr lang="en-US" sz="1200" dirty="0" smtClean="0"/>
              <a:t>	A</a:t>
            </a:r>
            <a:r>
              <a:rPr lang="en-US" sz="1200" dirty="0"/>
              <a:t>) </a:t>
            </a:r>
            <a:r>
              <a:rPr lang="en-US" sz="1200" dirty="0" smtClean="0"/>
              <a:t>heroin</a:t>
            </a:r>
            <a:endParaRPr lang="en-US" sz="1200" dirty="0"/>
          </a:p>
          <a:p>
            <a:pPr marL="0" indent="0">
              <a:spcBef>
                <a:spcPts val="0"/>
              </a:spcBef>
              <a:buNone/>
            </a:pPr>
            <a:r>
              <a:rPr lang="en-US" sz="1200" dirty="0" smtClean="0"/>
              <a:t>	</a:t>
            </a:r>
            <a:r>
              <a:rPr lang="en-US" sz="1200" b="1" dirty="0" smtClean="0"/>
              <a:t>B</a:t>
            </a:r>
            <a:r>
              <a:rPr lang="en-US" sz="1200" b="1" dirty="0"/>
              <a:t>) cocaine</a:t>
            </a:r>
          </a:p>
          <a:p>
            <a:pPr marL="0" indent="0">
              <a:spcBef>
                <a:spcPts val="0"/>
              </a:spcBef>
              <a:buNone/>
            </a:pPr>
            <a:r>
              <a:rPr lang="en-US" sz="1200" dirty="0" smtClean="0"/>
              <a:t>	C</a:t>
            </a:r>
            <a:r>
              <a:rPr lang="en-US" sz="1200" dirty="0"/>
              <a:t>) marijuana</a:t>
            </a:r>
          </a:p>
          <a:p>
            <a:pPr marL="0" indent="0">
              <a:spcBef>
                <a:spcPts val="0"/>
              </a:spcBef>
              <a:buNone/>
            </a:pPr>
            <a:r>
              <a:rPr lang="en-US" sz="1200" dirty="0" smtClean="0"/>
              <a:t>	D</a:t>
            </a:r>
            <a:r>
              <a:rPr lang="en-US" sz="1200" dirty="0"/>
              <a:t>) glutamate</a:t>
            </a:r>
          </a:p>
          <a:p>
            <a:pPr marL="0" indent="0">
              <a:spcBef>
                <a:spcPts val="0"/>
              </a:spcBef>
              <a:buNone/>
            </a:pPr>
            <a:r>
              <a:rPr lang="en-US" sz="1200" dirty="0" smtClean="0"/>
              <a:t>	E</a:t>
            </a:r>
            <a:r>
              <a:rPr lang="en-US" sz="1200" dirty="0"/>
              <a:t>) alcohol</a:t>
            </a:r>
          </a:p>
          <a:p>
            <a:pPr>
              <a:spcBef>
                <a:spcPts val="0"/>
              </a:spcBef>
            </a:pPr>
            <a:endParaRPr lang="en-US" sz="1200" dirty="0"/>
          </a:p>
          <a:p>
            <a:pPr>
              <a:spcBef>
                <a:spcPts val="0"/>
              </a:spcBef>
            </a:pPr>
            <a:r>
              <a:rPr lang="en-US" sz="1200" dirty="0"/>
              <a:t>How does dopamine urge an addicted person to continue to abuse drugs</a:t>
            </a:r>
            <a:r>
              <a:rPr lang="en-US" sz="1200" dirty="0" smtClean="0"/>
              <a:t>?</a:t>
            </a:r>
          </a:p>
          <a:p>
            <a:pPr lvl="1">
              <a:spcBef>
                <a:spcPts val="0"/>
              </a:spcBef>
            </a:pPr>
            <a:r>
              <a:rPr lang="en-US" sz="1200" dirty="0"/>
              <a:t>Cocaine (teaches people to repeat the rewarding behavior of abusing drugs)…leads to lessening of dopamine…leads to abuser’s ability to no longer enjoy the drug or other events that brought them pleasure or joy before. Because of this, tolerance can happen </a:t>
            </a:r>
          </a:p>
          <a:p>
            <a:pPr marL="0" indent="0">
              <a:spcBef>
                <a:spcPts val="0"/>
              </a:spcBef>
              <a:buNone/>
            </a:pPr>
            <a:endParaRPr lang="en-US" sz="1200" dirty="0"/>
          </a:p>
          <a:p>
            <a:pPr>
              <a:spcBef>
                <a:spcPts val="0"/>
              </a:spcBef>
            </a:pPr>
            <a:r>
              <a:rPr lang="en-US" sz="1200" dirty="0"/>
              <a:t>Why do some people become addicted while others do not</a:t>
            </a:r>
            <a:r>
              <a:rPr lang="en-US" sz="1200" dirty="0" smtClean="0"/>
              <a:t>?</a:t>
            </a:r>
          </a:p>
          <a:p>
            <a:pPr lvl="1">
              <a:spcBef>
                <a:spcPts val="0"/>
              </a:spcBef>
            </a:pPr>
            <a:r>
              <a:rPr lang="en-US" sz="1200" dirty="0"/>
              <a:t>Factors such as individual biology (genes, gender, ethnicity, </a:t>
            </a:r>
            <a:r>
              <a:rPr lang="en-US" sz="1200" dirty="0" err="1"/>
              <a:t>etc</a:t>
            </a:r>
            <a:r>
              <a:rPr lang="en-US" sz="1200" dirty="0"/>
              <a:t>), social environment (friends, family), Age at which a person </a:t>
            </a:r>
            <a:r>
              <a:rPr lang="en-US" sz="1200" dirty="0" smtClean="0"/>
              <a:t>starts</a:t>
            </a:r>
            <a:endParaRPr lang="en-US" sz="1200" dirty="0"/>
          </a:p>
          <a:p>
            <a:pPr marL="0" indent="0">
              <a:spcBef>
                <a:spcPts val="0"/>
              </a:spcBef>
              <a:buNone/>
            </a:pPr>
            <a:endParaRPr lang="en-US" sz="1200" dirty="0"/>
          </a:p>
          <a:p>
            <a:pPr>
              <a:spcBef>
                <a:spcPts val="0"/>
              </a:spcBef>
            </a:pPr>
            <a:r>
              <a:rPr lang="en-US" sz="1200" dirty="0"/>
              <a:t> True of False: Although many events and cultural factors affect drug abuse trends, drug addiction can be prevented. </a:t>
            </a:r>
            <a:endParaRPr lang="en-US" sz="1200" dirty="0" smtClean="0"/>
          </a:p>
          <a:p>
            <a:pPr lvl="1">
              <a:spcBef>
                <a:spcPts val="0"/>
              </a:spcBef>
            </a:pPr>
            <a:r>
              <a:rPr lang="en-US" sz="1200" b="1" dirty="0" smtClean="0"/>
              <a:t>TRUE</a:t>
            </a:r>
            <a:endParaRPr lang="en-US" sz="1200" b="1" dirty="0"/>
          </a:p>
        </p:txBody>
      </p:sp>
    </p:spTree>
    <p:extLst>
      <p:ext uri="{BB962C8B-B14F-4D97-AF65-F5344CB8AC3E}">
        <p14:creationId xmlns:p14="http://schemas.microsoft.com/office/powerpoint/2010/main" val="243772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blinds(horizontal)">
                                      <p:cBhvr>
                                        <p:cTn id="50" dur="500"/>
                                        <p:tgtEl>
                                          <p:spTgt spid="3">
                                            <p:txEl>
                                              <p:pRg st="13" end="13"/>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Effect transition="in" filter="blinds(horizontal)">
                                      <p:cBhvr>
                                        <p:cTn id="53" dur="500"/>
                                        <p:tgtEl>
                                          <p:spTgt spid="3">
                                            <p:txEl>
                                              <p:pRg st="14" end="14"/>
                                            </p:txEl>
                                          </p:spTgt>
                                        </p:tgtEl>
                                      </p:cBhvr>
                                    </p:animEffect>
                                  </p:childTnLst>
                                </p:cTn>
                              </p:par>
                              <p:par>
                                <p:cTn id="54" presetID="3" presetClass="entr" presetSubtype="10" fill="hold" nodeType="withEffect">
                                  <p:stCondLst>
                                    <p:cond delay="0"/>
                                  </p:stCondLst>
                                  <p:childTnLst>
                                    <p:set>
                                      <p:cBhvr>
                                        <p:cTn id="55" dur="1" fill="hold">
                                          <p:stCondLst>
                                            <p:cond delay="0"/>
                                          </p:stCondLst>
                                        </p:cTn>
                                        <p:tgtEl>
                                          <p:spTgt spid="3">
                                            <p:txEl>
                                              <p:pRg st="15" end="15"/>
                                            </p:txEl>
                                          </p:spTgt>
                                        </p:tgtEl>
                                        <p:attrNameLst>
                                          <p:attrName>style.visibility</p:attrName>
                                        </p:attrNameLst>
                                      </p:cBhvr>
                                      <p:to>
                                        <p:strVal val="visible"/>
                                      </p:to>
                                    </p:set>
                                    <p:animEffect transition="in" filter="blinds(horizontal)">
                                      <p:cBhvr>
                                        <p:cTn id="56" dur="500"/>
                                        <p:tgtEl>
                                          <p:spTgt spid="3">
                                            <p:txEl>
                                              <p:pRg st="15" end="15"/>
                                            </p:txEl>
                                          </p:spTgt>
                                        </p:tgtEl>
                                      </p:cBhvr>
                                    </p:animEffect>
                                  </p:childTnLst>
                                </p:cTn>
                              </p:par>
                              <p:par>
                                <p:cTn id="57" presetID="3" presetClass="entr" presetSubtype="10" fill="hold"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animEffect transition="in" filter="blinds(horizontal)">
                                      <p:cBhvr>
                                        <p:cTn id="59" dur="500"/>
                                        <p:tgtEl>
                                          <p:spTgt spid="3">
                                            <p:txEl>
                                              <p:pRg st="16" end="16"/>
                                            </p:txEl>
                                          </p:spTgt>
                                        </p:tgtEl>
                                      </p:cBhvr>
                                    </p:animEffect>
                                  </p:childTnLst>
                                </p:cTn>
                              </p:par>
                              <p:par>
                                <p:cTn id="60" presetID="3" presetClass="entr" presetSubtype="10" fill="hold" nodeType="withEffect">
                                  <p:stCondLst>
                                    <p:cond delay="0"/>
                                  </p:stCondLst>
                                  <p:childTnLst>
                                    <p:set>
                                      <p:cBhvr>
                                        <p:cTn id="61" dur="1" fill="hold">
                                          <p:stCondLst>
                                            <p:cond delay="0"/>
                                          </p:stCondLst>
                                        </p:cTn>
                                        <p:tgtEl>
                                          <p:spTgt spid="3">
                                            <p:txEl>
                                              <p:pRg st="17" end="17"/>
                                            </p:txEl>
                                          </p:spTgt>
                                        </p:tgtEl>
                                        <p:attrNameLst>
                                          <p:attrName>style.visibility</p:attrName>
                                        </p:attrNameLst>
                                      </p:cBhvr>
                                      <p:to>
                                        <p:strVal val="visible"/>
                                      </p:to>
                                    </p:set>
                                    <p:animEffect transition="in" filter="blinds(horizontal)">
                                      <p:cBhvr>
                                        <p:cTn id="62" dur="500"/>
                                        <p:tgtEl>
                                          <p:spTgt spid="3">
                                            <p:txEl>
                                              <p:pRg st="17" end="1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animEffect transition="in" filter="blinds(horizontal)">
                                      <p:cBhvr>
                                        <p:cTn id="67" dur="500"/>
                                        <p:tgtEl>
                                          <p:spTgt spid="3">
                                            <p:txEl>
                                              <p:pRg st="19" end="1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20" end="20"/>
                                            </p:txEl>
                                          </p:spTgt>
                                        </p:tgtEl>
                                        <p:attrNameLst>
                                          <p:attrName>style.visibility</p:attrName>
                                        </p:attrNameLst>
                                      </p:cBhvr>
                                      <p:to>
                                        <p:strVal val="visible"/>
                                      </p:to>
                                    </p:set>
                                    <p:animEffect transition="in" filter="blinds(horizontal)">
                                      <p:cBhvr>
                                        <p:cTn id="72" dur="500"/>
                                        <p:tgtEl>
                                          <p:spTgt spid="3">
                                            <p:txEl>
                                              <p:pRg st="20" end="2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
                                            <p:txEl>
                                              <p:pRg st="22" end="22"/>
                                            </p:txEl>
                                          </p:spTgt>
                                        </p:tgtEl>
                                        <p:attrNameLst>
                                          <p:attrName>style.visibility</p:attrName>
                                        </p:attrNameLst>
                                      </p:cBhvr>
                                      <p:to>
                                        <p:strVal val="visible"/>
                                      </p:to>
                                    </p:set>
                                    <p:animEffect transition="in" filter="blinds(horizontal)">
                                      <p:cBhvr>
                                        <p:cTn id="77" dur="500"/>
                                        <p:tgtEl>
                                          <p:spTgt spid="3">
                                            <p:txEl>
                                              <p:pRg st="22" end="2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
                                            <p:txEl>
                                              <p:pRg st="23" end="23"/>
                                            </p:txEl>
                                          </p:spTgt>
                                        </p:tgtEl>
                                        <p:attrNameLst>
                                          <p:attrName>style.visibility</p:attrName>
                                        </p:attrNameLst>
                                      </p:cBhvr>
                                      <p:to>
                                        <p:strVal val="visible"/>
                                      </p:to>
                                    </p:set>
                                    <p:animEffect transition="in" filter="blinds(horizontal)">
                                      <p:cBhvr>
                                        <p:cTn id="82" dur="500"/>
                                        <p:tgtEl>
                                          <p:spTgt spid="3">
                                            <p:txEl>
                                              <p:pRg st="23" end="2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3">
                                            <p:txEl>
                                              <p:pRg st="25" end="25"/>
                                            </p:txEl>
                                          </p:spTgt>
                                        </p:tgtEl>
                                        <p:attrNameLst>
                                          <p:attrName>style.visibility</p:attrName>
                                        </p:attrNameLst>
                                      </p:cBhvr>
                                      <p:to>
                                        <p:strVal val="visible"/>
                                      </p:to>
                                    </p:set>
                                    <p:animEffect transition="in" filter="blinds(horizontal)">
                                      <p:cBhvr>
                                        <p:cTn id="87" dur="500"/>
                                        <p:tgtEl>
                                          <p:spTgt spid="3">
                                            <p:txEl>
                                              <p:pRg st="25" end="2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3">
                                            <p:txEl>
                                              <p:pRg st="26" end="26"/>
                                            </p:txEl>
                                          </p:spTgt>
                                        </p:tgtEl>
                                        <p:attrNameLst>
                                          <p:attrName>style.visibility</p:attrName>
                                        </p:attrNameLst>
                                      </p:cBhvr>
                                      <p:to>
                                        <p:strVal val="visible"/>
                                      </p:to>
                                    </p:set>
                                    <p:animEffect transition="in" filter="blinds(horizontal)">
                                      <p:cBhvr>
                                        <p:cTn id="92" dur="500"/>
                                        <p:tgtEl>
                                          <p:spTgt spid="3">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393" y="2133600"/>
            <a:ext cx="8443214" cy="3810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685800"/>
            <a:ext cx="4114800" cy="2286000"/>
          </a:xfrm>
          <a:prstGeom prst="rect">
            <a:avLst/>
          </a:prstGeom>
        </p:spPr>
      </p:pic>
    </p:spTree>
    <p:extLst>
      <p:ext uri="{BB962C8B-B14F-4D97-AF65-F5344CB8AC3E}">
        <p14:creationId xmlns:p14="http://schemas.microsoft.com/office/powerpoint/2010/main" val="2706041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Neurotransmitters</a:t>
            </a:r>
            <a:endParaRPr lang="en-US" dirty="0"/>
          </a:p>
        </p:txBody>
      </p:sp>
      <p:sp>
        <p:nvSpPr>
          <p:cNvPr id="3" name="Content Placeholder 2"/>
          <p:cNvSpPr>
            <a:spLocks noGrp="1"/>
          </p:cNvSpPr>
          <p:nvPr>
            <p:ph idx="1"/>
          </p:nvPr>
        </p:nvSpPr>
        <p:spPr/>
        <p:txBody>
          <a:bodyPr/>
          <a:lstStyle/>
          <a:p>
            <a:pPr marL="0" indent="0">
              <a:buNone/>
            </a:pPr>
            <a:r>
              <a:rPr lang="en-US" dirty="0" smtClean="0"/>
              <a:t>There are over </a:t>
            </a:r>
            <a:r>
              <a:rPr lang="en-US" dirty="0"/>
              <a:t>40 </a:t>
            </a:r>
            <a:r>
              <a:rPr lang="en-US" dirty="0" smtClean="0"/>
              <a:t>neurotransmitters. Here are five:</a:t>
            </a:r>
          </a:p>
          <a:p>
            <a:pPr marL="457200" indent="-457200">
              <a:buAutoNum type="arabicPeriod"/>
            </a:pPr>
            <a:r>
              <a:rPr lang="en-US" dirty="0" smtClean="0"/>
              <a:t>Acetylcholine </a:t>
            </a:r>
            <a:r>
              <a:rPr lang="en-US" dirty="0"/>
              <a:t>– memory, learning  </a:t>
            </a:r>
            <a:endParaRPr lang="en-US" dirty="0" smtClean="0"/>
          </a:p>
          <a:p>
            <a:pPr marL="457200" indent="-457200">
              <a:buAutoNum type="arabicPeriod"/>
            </a:pPr>
            <a:r>
              <a:rPr lang="en-US" dirty="0" smtClean="0"/>
              <a:t>Dopamine </a:t>
            </a:r>
            <a:r>
              <a:rPr lang="en-US" dirty="0"/>
              <a:t>– pleasure, reward, euphoria  </a:t>
            </a:r>
            <a:endParaRPr lang="en-US" dirty="0" smtClean="0"/>
          </a:p>
          <a:p>
            <a:pPr marL="457200" indent="-457200">
              <a:buAutoNum type="arabicPeriod"/>
            </a:pPr>
            <a:r>
              <a:rPr lang="en-US" dirty="0" err="1" smtClean="0"/>
              <a:t>Enkephalin</a:t>
            </a:r>
            <a:r>
              <a:rPr lang="en-US" dirty="0" smtClean="0"/>
              <a:t> </a:t>
            </a:r>
            <a:r>
              <a:rPr lang="en-US" dirty="0"/>
              <a:t>– pain suppressant  </a:t>
            </a:r>
            <a:endParaRPr lang="en-US" dirty="0" smtClean="0"/>
          </a:p>
          <a:p>
            <a:pPr marL="457200" indent="-457200">
              <a:buAutoNum type="arabicPeriod"/>
            </a:pPr>
            <a:r>
              <a:rPr lang="en-US" dirty="0" smtClean="0"/>
              <a:t>GABA </a:t>
            </a:r>
            <a:r>
              <a:rPr lang="en-US" dirty="0"/>
              <a:t>– muscle relaxant, reduces anxiety  </a:t>
            </a:r>
            <a:endParaRPr lang="en-US" dirty="0" smtClean="0"/>
          </a:p>
          <a:p>
            <a:pPr marL="457200" indent="-457200">
              <a:buAutoNum type="arabicPeriod"/>
            </a:pPr>
            <a:r>
              <a:rPr lang="en-US" dirty="0" smtClean="0"/>
              <a:t>Serotonin </a:t>
            </a:r>
            <a:r>
              <a:rPr lang="en-US" dirty="0"/>
              <a:t>– sleep control, sensory perception, emotional stability</a:t>
            </a:r>
          </a:p>
        </p:txBody>
      </p:sp>
    </p:spTree>
    <p:extLst>
      <p:ext uri="{BB962C8B-B14F-4D97-AF65-F5344CB8AC3E}">
        <p14:creationId xmlns:p14="http://schemas.microsoft.com/office/powerpoint/2010/main" val="862696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addiction</a:t>
            </a:r>
            <a:endParaRPr lang="en-US" dirty="0"/>
          </a:p>
        </p:txBody>
      </p:sp>
      <p:sp>
        <p:nvSpPr>
          <p:cNvPr id="3" name="Content Placeholder 2"/>
          <p:cNvSpPr>
            <a:spLocks noGrp="1"/>
          </p:cNvSpPr>
          <p:nvPr>
            <p:ph idx="1"/>
          </p:nvPr>
        </p:nvSpPr>
        <p:spPr/>
        <p:txBody>
          <a:bodyPr/>
          <a:lstStyle/>
          <a:p>
            <a:pPr lvl="1"/>
            <a:r>
              <a:rPr lang="en-US" sz="4000" dirty="0" smtClean="0">
                <a:solidFill>
                  <a:srgbClr val="444444"/>
                </a:solidFill>
              </a:rPr>
              <a:t>a </a:t>
            </a:r>
            <a:r>
              <a:rPr lang="en-US" sz="4000" dirty="0">
                <a:solidFill>
                  <a:srgbClr val="444444"/>
                </a:solidFill>
              </a:rPr>
              <a:t>chronic, often relapsing brain disease that causes </a:t>
            </a:r>
            <a:r>
              <a:rPr lang="en-US" sz="4000" dirty="0">
                <a:solidFill>
                  <a:srgbClr val="FF0000"/>
                </a:solidFill>
              </a:rPr>
              <a:t>compulsive </a:t>
            </a:r>
            <a:r>
              <a:rPr lang="en-US" sz="4000" dirty="0">
                <a:solidFill>
                  <a:srgbClr val="444444"/>
                </a:solidFill>
              </a:rPr>
              <a:t>drug seeking and use, despite harmful consequences to the addicted individual and to those around him or her</a:t>
            </a:r>
            <a:endParaRPr lang="en-US" sz="4000" dirty="0"/>
          </a:p>
          <a:p>
            <a:endParaRPr lang="en-US" dirty="0"/>
          </a:p>
        </p:txBody>
      </p:sp>
    </p:spTree>
    <p:extLst>
      <p:ext uri="{BB962C8B-B14F-4D97-AF65-F5344CB8AC3E}">
        <p14:creationId xmlns:p14="http://schemas.microsoft.com/office/powerpoint/2010/main" val="3570784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Stages of Addiction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2</a:t>
            </a:r>
            <a:r>
              <a:rPr lang="en-US" sz="3200" dirty="0"/>
              <a:t>) Regular User – seeks the “high;” comfort &amp; confidence in using; peer group uses; getting “high” is important; tolerance develops; cocky; has problems relating with people.</a:t>
            </a:r>
          </a:p>
        </p:txBody>
      </p:sp>
    </p:spTree>
    <p:extLst>
      <p:ext uri="{BB962C8B-B14F-4D97-AF65-F5344CB8AC3E}">
        <p14:creationId xmlns:p14="http://schemas.microsoft.com/office/powerpoint/2010/main" val="2211534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Facts about drug use, abuse and addiction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dirty="0"/>
              <a:t>1. </a:t>
            </a:r>
            <a:r>
              <a:rPr lang="en-US" dirty="0" smtClean="0"/>
              <a:t>	Among </a:t>
            </a:r>
            <a:r>
              <a:rPr lang="en-US" dirty="0"/>
              <a:t>adults who smoke, </a:t>
            </a:r>
            <a:r>
              <a:rPr lang="en-US" dirty="0">
                <a:solidFill>
                  <a:srgbClr val="FF0000"/>
                </a:solidFill>
              </a:rPr>
              <a:t>68</a:t>
            </a:r>
            <a:r>
              <a:rPr lang="en-US" dirty="0"/>
              <a:t> percent began smoking regularly at age 18 or younger, and 85 percent started when they were 21 or younger.</a:t>
            </a:r>
          </a:p>
          <a:p>
            <a:pPr marL="0" indent="0">
              <a:buNone/>
            </a:pPr>
            <a:r>
              <a:rPr lang="en-US" dirty="0"/>
              <a:t>2</a:t>
            </a:r>
            <a:r>
              <a:rPr lang="en-US" dirty="0" smtClean="0"/>
              <a:t>.	 </a:t>
            </a:r>
            <a:r>
              <a:rPr lang="en-US" dirty="0"/>
              <a:t>Every day, almost 3,900 children under 18 years of age try their first cigarette, and more than 950 of them will become new, regular daily smokers. </a:t>
            </a:r>
            <a:r>
              <a:rPr lang="en-US" dirty="0">
                <a:solidFill>
                  <a:srgbClr val="FF0000"/>
                </a:solidFill>
              </a:rPr>
              <a:t>Half </a:t>
            </a:r>
            <a:r>
              <a:rPr lang="en-US" dirty="0"/>
              <a:t>of them will ultimately die from their habit.</a:t>
            </a:r>
          </a:p>
          <a:p>
            <a:pPr marL="0" indent="0">
              <a:buNone/>
            </a:pPr>
            <a:r>
              <a:rPr lang="en-US" dirty="0"/>
              <a:t>3. </a:t>
            </a:r>
            <a:r>
              <a:rPr lang="en-US" dirty="0" smtClean="0"/>
              <a:t>	People </a:t>
            </a:r>
            <a:r>
              <a:rPr lang="en-US" dirty="0"/>
              <a:t>who begin smoking at an early age are more likely to develop a severe </a:t>
            </a:r>
            <a:r>
              <a:rPr lang="en-US" dirty="0">
                <a:solidFill>
                  <a:srgbClr val="FF0000"/>
                </a:solidFill>
              </a:rPr>
              <a:t>addiction</a:t>
            </a:r>
            <a:r>
              <a:rPr lang="en-US" dirty="0"/>
              <a:t> to nicotine than those who start at a later age</a:t>
            </a:r>
            <a:r>
              <a:rPr lang="en-US" dirty="0" smtClean="0"/>
              <a:t>.</a:t>
            </a:r>
            <a:endParaRPr lang="en-US" dirty="0"/>
          </a:p>
          <a:p>
            <a:pPr marL="0" indent="0">
              <a:buNone/>
            </a:pPr>
            <a:r>
              <a:rPr lang="en-US" dirty="0" smtClean="0"/>
              <a:t>4.	 Cigarette </a:t>
            </a:r>
            <a:r>
              <a:rPr lang="en-US" dirty="0"/>
              <a:t>smoking is the number </a:t>
            </a:r>
            <a:r>
              <a:rPr lang="en-US" dirty="0">
                <a:solidFill>
                  <a:srgbClr val="FF0000"/>
                </a:solidFill>
              </a:rPr>
              <a:t>one</a:t>
            </a:r>
            <a:r>
              <a:rPr lang="en-US" dirty="0"/>
              <a:t> cause of preventable disease and death worldwide. Smoking-related diseases claim over 393,000 American lives each year.</a:t>
            </a:r>
            <a:r>
              <a:rPr lang="en-US" dirty="0" smtClean="0"/>
              <a:t> </a:t>
            </a:r>
          </a:p>
          <a:p>
            <a:pPr marL="0" indent="0">
              <a:buNone/>
            </a:pPr>
            <a:r>
              <a:rPr lang="en-US" dirty="0" smtClean="0"/>
              <a:t>5. 	Cigarette smoking accounts for at least 30% of all </a:t>
            </a:r>
            <a:r>
              <a:rPr lang="en-US" dirty="0" smtClean="0">
                <a:solidFill>
                  <a:srgbClr val="FF0000"/>
                </a:solidFill>
              </a:rPr>
              <a:t>cancer</a:t>
            </a:r>
            <a:r>
              <a:rPr lang="en-US" dirty="0" smtClean="0"/>
              <a:t> deaths. </a:t>
            </a:r>
            <a:endParaRPr lang="en-US" dirty="0"/>
          </a:p>
        </p:txBody>
      </p:sp>
    </p:spTree>
    <p:extLst>
      <p:ext uri="{BB962C8B-B14F-4D97-AF65-F5344CB8AC3E}">
        <p14:creationId xmlns:p14="http://schemas.microsoft.com/office/powerpoint/2010/main" val="202688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6. 	</a:t>
            </a:r>
            <a:r>
              <a:rPr lang="en-US" dirty="0" smtClean="0">
                <a:solidFill>
                  <a:srgbClr val="FF0000"/>
                </a:solidFill>
              </a:rPr>
              <a:t>50</a:t>
            </a:r>
            <a:r>
              <a:rPr lang="en-US" dirty="0">
                <a:solidFill>
                  <a:srgbClr val="FF0000"/>
                </a:solidFill>
              </a:rPr>
              <a:t>% </a:t>
            </a:r>
            <a:r>
              <a:rPr lang="en-US" dirty="0"/>
              <a:t>of U.S. teens who start drinking alcohol before </a:t>
            </a:r>
            <a:endParaRPr lang="en-US" dirty="0" smtClean="0"/>
          </a:p>
          <a:p>
            <a:pPr marL="0" indent="0">
              <a:buNone/>
            </a:pPr>
            <a:r>
              <a:rPr lang="en-US" dirty="0" smtClean="0"/>
              <a:t>age </a:t>
            </a:r>
            <a:r>
              <a:rPr lang="en-US" dirty="0"/>
              <a:t>14 will be addicted to it at some point. </a:t>
            </a:r>
          </a:p>
          <a:p>
            <a:pPr marL="0" indent="0">
              <a:buNone/>
            </a:pPr>
            <a:r>
              <a:rPr lang="en-US" dirty="0"/>
              <a:t>7</a:t>
            </a:r>
            <a:r>
              <a:rPr lang="en-US" dirty="0" smtClean="0"/>
              <a:t>. 	Alcohol</a:t>
            </a:r>
            <a:r>
              <a:rPr lang="en-US" dirty="0"/>
              <a:t>-related motor accidents are the </a:t>
            </a:r>
            <a:r>
              <a:rPr lang="en-US" dirty="0">
                <a:solidFill>
                  <a:srgbClr val="FF0000"/>
                </a:solidFill>
              </a:rPr>
              <a:t>second </a:t>
            </a:r>
            <a:r>
              <a:rPr lang="en-US" dirty="0"/>
              <a:t>leading cause of teen death in the United States.</a:t>
            </a:r>
          </a:p>
          <a:p>
            <a:pPr marL="0" indent="0">
              <a:buNone/>
            </a:pPr>
            <a:r>
              <a:rPr lang="en-US" dirty="0"/>
              <a:t>8. </a:t>
            </a:r>
            <a:r>
              <a:rPr lang="en-US" dirty="0" smtClean="0"/>
              <a:t>	Did </a:t>
            </a:r>
            <a:r>
              <a:rPr lang="en-US" dirty="0"/>
              <a:t>you know that kids who learn a lot about the risks of drugs from their parents are up to </a:t>
            </a:r>
            <a:r>
              <a:rPr lang="en-US" dirty="0">
                <a:solidFill>
                  <a:srgbClr val="FF0000"/>
                </a:solidFill>
              </a:rPr>
              <a:t>50</a:t>
            </a:r>
            <a:r>
              <a:rPr lang="en-US" dirty="0"/>
              <a:t> percent less likely to use drugs?</a:t>
            </a:r>
          </a:p>
          <a:p>
            <a:pPr marL="0" indent="0">
              <a:buNone/>
            </a:pPr>
            <a:r>
              <a:rPr lang="en-US" dirty="0"/>
              <a:t>9. </a:t>
            </a:r>
            <a:r>
              <a:rPr lang="en-US" dirty="0" smtClean="0"/>
              <a:t>	2007 </a:t>
            </a:r>
            <a:r>
              <a:rPr lang="en-US" dirty="0"/>
              <a:t>National Survey in the USA on Drug Use and Health showed that </a:t>
            </a:r>
            <a:r>
              <a:rPr lang="en-US" dirty="0">
                <a:solidFill>
                  <a:srgbClr val="FF0000"/>
                </a:solidFill>
              </a:rPr>
              <a:t>8% </a:t>
            </a:r>
            <a:r>
              <a:rPr lang="en-US" dirty="0"/>
              <a:t>of the population aged 12 or older used illegal drugs.</a:t>
            </a:r>
          </a:p>
          <a:p>
            <a:pPr marL="0" indent="0">
              <a:buNone/>
            </a:pPr>
            <a:r>
              <a:rPr lang="en-US" dirty="0"/>
              <a:t>10</a:t>
            </a:r>
            <a:r>
              <a:rPr lang="en-US" dirty="0" smtClean="0"/>
              <a:t>. 	The </a:t>
            </a:r>
            <a:r>
              <a:rPr lang="en-US" dirty="0"/>
              <a:t>most commonly used illegal drug is </a:t>
            </a:r>
            <a:r>
              <a:rPr lang="en-US" dirty="0">
                <a:solidFill>
                  <a:srgbClr val="FF0000"/>
                </a:solidFill>
              </a:rPr>
              <a:t>marijuana</a:t>
            </a:r>
            <a:r>
              <a:rPr lang="en-US" dirty="0"/>
              <a:t>. </a:t>
            </a:r>
          </a:p>
          <a:p>
            <a:pPr marL="0" indent="0">
              <a:buNone/>
            </a:pPr>
            <a:endParaRPr lang="en-US" dirty="0"/>
          </a:p>
        </p:txBody>
      </p:sp>
    </p:spTree>
    <p:extLst>
      <p:ext uri="{BB962C8B-B14F-4D97-AF65-F5344CB8AC3E}">
        <p14:creationId xmlns:p14="http://schemas.microsoft.com/office/powerpoint/2010/main" val="418047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abuse versus </a:t>
            </a:r>
            <a:r>
              <a:rPr lang="en-US" dirty="0"/>
              <a:t>A</a:t>
            </a:r>
            <a:r>
              <a:rPr lang="en-US" dirty="0" smtClean="0"/>
              <a:t>ddiction</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Drug abuse: </a:t>
            </a:r>
          </a:p>
          <a:p>
            <a:pPr lvl="1"/>
            <a:r>
              <a:rPr lang="en-US" dirty="0" smtClean="0"/>
              <a:t>using </a:t>
            </a:r>
            <a:r>
              <a:rPr lang="en-US" dirty="0"/>
              <a:t>an illegal substance or using a legal substance in the</a:t>
            </a:r>
            <a:r>
              <a:rPr lang="en-US" dirty="0">
                <a:solidFill>
                  <a:srgbClr val="FF0000"/>
                </a:solidFill>
              </a:rPr>
              <a:t> wrong </a:t>
            </a:r>
            <a:r>
              <a:rPr lang="en-US" dirty="0"/>
              <a:t>way</a:t>
            </a:r>
            <a:endParaRPr lang="en-US" dirty="0" smtClean="0"/>
          </a:p>
          <a:p>
            <a:r>
              <a:rPr lang="en-US" dirty="0" smtClean="0"/>
              <a:t>Drug Addiction: </a:t>
            </a:r>
          </a:p>
          <a:p>
            <a:pPr lvl="1"/>
            <a:r>
              <a:rPr lang="en-US" dirty="0" smtClean="0">
                <a:solidFill>
                  <a:srgbClr val="444444"/>
                </a:solidFill>
                <a:latin typeface="+mj-lt"/>
              </a:rPr>
              <a:t>a chronic, often relapsing brain disease that causes </a:t>
            </a:r>
            <a:r>
              <a:rPr lang="en-US" dirty="0" smtClean="0">
                <a:solidFill>
                  <a:srgbClr val="FF0000"/>
                </a:solidFill>
                <a:latin typeface="+mj-lt"/>
              </a:rPr>
              <a:t>compulsive </a:t>
            </a:r>
            <a:r>
              <a:rPr lang="en-US" dirty="0" smtClean="0">
                <a:solidFill>
                  <a:srgbClr val="444444"/>
                </a:solidFill>
                <a:latin typeface="+mj-lt"/>
              </a:rPr>
              <a:t>drug seeking and use, despite harmful consequences to the addicted individual and to those around him or her</a:t>
            </a:r>
            <a:endParaRPr lang="en-US" dirty="0" smtClean="0">
              <a:latin typeface="+mj-lt"/>
            </a:endParaRPr>
          </a:p>
          <a:p>
            <a:r>
              <a:rPr lang="en-US" dirty="0" smtClean="0"/>
              <a:t>What does “compulsive” mean?</a:t>
            </a:r>
            <a:endParaRPr lang="en-US" dirty="0"/>
          </a:p>
        </p:txBody>
      </p:sp>
    </p:spTree>
    <p:extLst>
      <p:ext uri="{BB962C8B-B14F-4D97-AF65-F5344CB8AC3E}">
        <p14:creationId xmlns:p14="http://schemas.microsoft.com/office/powerpoint/2010/main" val="98642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ddiction_cycle1.jpg"/>
          <p:cNvPicPr>
            <a:picLocks noGrp="1" noChangeAspect="1"/>
          </p:cNvPicPr>
          <p:nvPr>
            <p:ph idx="1"/>
          </p:nvPr>
        </p:nvPicPr>
        <p:blipFill>
          <a:blip r:embed="rId3" cstate="print"/>
          <a:stretch>
            <a:fillRect/>
          </a:stretch>
        </p:blipFill>
        <p:spPr>
          <a:xfrm>
            <a:off x="1752600" y="1676400"/>
            <a:ext cx="4589543" cy="3505200"/>
          </a:xfrm>
          <a:prstGeom prst="rect">
            <a:avLst/>
          </a:prstGeom>
        </p:spPr>
      </p:pic>
    </p:spTree>
    <p:extLst>
      <p:ext uri="{BB962C8B-B14F-4D97-AF65-F5344CB8AC3E}">
        <p14:creationId xmlns:p14="http://schemas.microsoft.com/office/powerpoint/2010/main" val="263692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0000"/>
                </a:solidFill>
                <a:latin typeface="Arial"/>
              </a:rPr>
              <a:t>You will be shown a picture on the next slide. You will be given one minute to try and memorize the items shown in the picture. </a:t>
            </a:r>
            <a:endParaRPr lang="en-US" sz="2800" dirty="0"/>
          </a:p>
        </p:txBody>
      </p:sp>
    </p:spTree>
    <p:extLst>
      <p:ext uri="{BB962C8B-B14F-4D97-AF65-F5344CB8AC3E}">
        <p14:creationId xmlns:p14="http://schemas.microsoft.com/office/powerpoint/2010/main" val="4044323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photo-1.JPG"/>
          <p:cNvPicPr>
            <a:picLocks noGrp="1" noChangeAspect="1"/>
          </p:cNvPicPr>
          <p:nvPr>
            <p:ph type="pic" idx="1"/>
          </p:nvPr>
        </p:nvPicPr>
        <p:blipFill>
          <a:blip r:embed="rId2">
            <a:extLst>
              <a:ext uri="{BEBA8EAE-BF5A-486C-A8C5-ECC9F3942E4B}">
                <a14:imgProps xmlns:a14="http://schemas.microsoft.com/office/drawing/2010/main">
                  <a14:imgLayer r:embed="rId3">
                    <a14:imgEffect>
                      <a14:colorTemperature colorTemp="10500"/>
                    </a14:imgEffect>
                    <a14:imgEffect>
                      <a14:saturation sat="220000"/>
                    </a14:imgEffect>
                  </a14:imgLayer>
                </a14:imgProps>
              </a:ext>
              <a:ext uri="{28A0092B-C50C-407E-A947-70E740481C1C}">
                <a14:useLocalDpi xmlns:a14="http://schemas.microsoft.com/office/drawing/2010/main" val="0"/>
              </a:ext>
            </a:extLst>
          </a:blip>
          <a:srcRect t="5849" b="5849"/>
          <a:stretch>
            <a:fillRect/>
          </a:stretch>
        </p:blipFill>
        <p:spPr>
          <a:xfrm>
            <a:off x="457200" y="838200"/>
            <a:ext cx="8305800" cy="5500688"/>
          </a:xfrm>
        </p:spPr>
      </p:pic>
      <p:sp>
        <p:nvSpPr>
          <p:cNvPr id="2" name="Action Button: Forward or Next 1">
            <a:hlinkClick r:id="rId4" action="ppaction://hlinksldjump" highlightClick="1"/>
          </p:cNvPr>
          <p:cNvSpPr/>
          <p:nvPr/>
        </p:nvSpPr>
        <p:spPr>
          <a:xfrm>
            <a:off x="8305800" y="5638800"/>
            <a:ext cx="609600" cy="6858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7192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down the items you remember</a:t>
            </a:r>
            <a:endParaRPr lang="en-US" dirty="0"/>
          </a:p>
        </p:txBody>
      </p:sp>
      <p:sp>
        <p:nvSpPr>
          <p:cNvPr id="3" name="Content Placeholder 2"/>
          <p:cNvSpPr>
            <a:spLocks noGrp="1"/>
          </p:cNvSpPr>
          <p:nvPr>
            <p:ph idx="1"/>
          </p:nvPr>
        </p:nvSpPr>
        <p:spPr/>
        <p:txBody>
          <a:bodyPr/>
          <a:lstStyle/>
          <a:p>
            <a:r>
              <a:rPr lang="en-US" dirty="0" smtClean="0"/>
              <a:t>How many items were you able to remember?</a:t>
            </a:r>
          </a:p>
          <a:p>
            <a:r>
              <a:rPr lang="en-US" dirty="0" smtClean="0"/>
              <a:t>Do you think you will be able to remember more if shown the picture again for another minute?</a:t>
            </a:r>
          </a:p>
          <a:p>
            <a:pPr lvl="1"/>
            <a:r>
              <a:rPr lang="en-US" dirty="0" smtClean="0"/>
              <a:t>Let’s try it again</a:t>
            </a:r>
          </a:p>
          <a:p>
            <a:pPr lvl="1"/>
            <a:endParaRPr lang="en-US" dirty="0"/>
          </a:p>
          <a:p>
            <a:pPr lvl="1"/>
            <a:endParaRPr lang="en-US" dirty="0"/>
          </a:p>
        </p:txBody>
      </p:sp>
      <p:sp>
        <p:nvSpPr>
          <p:cNvPr id="4" name="Action Button: Back or Previous 3">
            <a:hlinkClick r:id="" action="ppaction://hlinkshowjump?jump=previousslide" highlightClick="1"/>
          </p:cNvPr>
          <p:cNvSpPr/>
          <p:nvPr/>
        </p:nvSpPr>
        <p:spPr>
          <a:xfrm>
            <a:off x="6858000" y="5105400"/>
            <a:ext cx="1524000" cy="11430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649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Write down the items you remember</a:t>
            </a:r>
            <a:endParaRPr lang="en-US" dirty="0"/>
          </a:p>
        </p:txBody>
      </p:sp>
      <p:sp>
        <p:nvSpPr>
          <p:cNvPr id="3" name="Content Placeholder 2"/>
          <p:cNvSpPr>
            <a:spLocks noGrp="1"/>
          </p:cNvSpPr>
          <p:nvPr>
            <p:ph idx="1"/>
          </p:nvPr>
        </p:nvSpPr>
        <p:spPr/>
        <p:txBody>
          <a:bodyPr/>
          <a:lstStyle/>
          <a:p>
            <a:r>
              <a:rPr lang="en-US" dirty="0" smtClean="0"/>
              <a:t>Why do you think you were able to recall a few more items after looking at the picture a second time? </a:t>
            </a:r>
            <a:endParaRPr lang="en-US" dirty="0"/>
          </a:p>
          <a:p>
            <a:endParaRPr lang="en-US" dirty="0"/>
          </a:p>
          <a:p>
            <a:endParaRPr lang="en-US" dirty="0"/>
          </a:p>
        </p:txBody>
      </p:sp>
    </p:spTree>
    <p:extLst>
      <p:ext uri="{BB962C8B-B14F-4D97-AF65-F5344CB8AC3E}">
        <p14:creationId xmlns:p14="http://schemas.microsoft.com/office/powerpoint/2010/main" val="209826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 activity and worksheet</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02508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Brain At a Glance</a:t>
            </a:r>
            <a:endParaRPr lang="en-US" dirty="0"/>
          </a:p>
        </p:txBody>
      </p:sp>
      <p:sp>
        <p:nvSpPr>
          <p:cNvPr id="3" name="Content Placeholder 2"/>
          <p:cNvSpPr>
            <a:spLocks noGrp="1"/>
          </p:cNvSpPr>
          <p:nvPr>
            <p:ph idx="1"/>
          </p:nvPr>
        </p:nvSpPr>
        <p:spPr/>
        <p:txBody>
          <a:bodyPr/>
          <a:lstStyle/>
          <a:p>
            <a:r>
              <a:rPr lang="en-US" dirty="0" smtClean="0"/>
              <a:t>Complete the worksheet on the back of your handout</a:t>
            </a:r>
          </a:p>
          <a:p>
            <a:r>
              <a:rPr lang="en-US" dirty="0" smtClean="0"/>
              <a:t>Questions:</a:t>
            </a:r>
          </a:p>
          <a:p>
            <a:pPr lvl="1"/>
            <a:r>
              <a:rPr lang="en-US" dirty="0" smtClean="0"/>
              <a:t>Which part of the brain is also known as the “emotional brain”?</a:t>
            </a:r>
          </a:p>
          <a:p>
            <a:pPr lvl="2"/>
            <a:r>
              <a:rPr lang="en-US" dirty="0" smtClean="0"/>
              <a:t>Limbic System</a:t>
            </a:r>
          </a:p>
          <a:p>
            <a:pPr lvl="1"/>
            <a:r>
              <a:rPr lang="en-US" dirty="0" smtClean="0"/>
              <a:t>Which part of the brain takes care of hearing, seeing, thinking and the sense of touch?</a:t>
            </a:r>
          </a:p>
          <a:p>
            <a:pPr lvl="2"/>
            <a:r>
              <a:rPr lang="en-US" dirty="0" smtClean="0"/>
              <a:t>Cerebral cortex</a:t>
            </a:r>
          </a:p>
          <a:p>
            <a:pPr lvl="1"/>
            <a:r>
              <a:rPr lang="en-US" dirty="0" smtClean="0"/>
              <a:t>What are neurotransmitters?</a:t>
            </a:r>
          </a:p>
          <a:p>
            <a:pPr lvl="2"/>
            <a:r>
              <a:rPr lang="en-US" dirty="0" smtClean="0"/>
              <a:t>brain chemicals (example is dopamine)</a:t>
            </a:r>
          </a:p>
          <a:p>
            <a:endParaRPr lang="en-US" dirty="0"/>
          </a:p>
        </p:txBody>
      </p:sp>
    </p:spTree>
    <p:extLst>
      <p:ext uri="{BB962C8B-B14F-4D97-AF65-F5344CB8AC3E}">
        <p14:creationId xmlns:p14="http://schemas.microsoft.com/office/powerpoint/2010/main" val="5243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Stages of Addiction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3) Preoccupied User – thinking more about drugs; wants to be “high” often; blackouts start; relationships are difficult; clearly wants to use the drugs; uses when alone; still thinks </a:t>
            </a:r>
            <a:r>
              <a:rPr lang="en-US" sz="3200" dirty="0" smtClean="0"/>
              <a:t>he/she is </a:t>
            </a:r>
            <a:r>
              <a:rPr lang="en-US" sz="3200" dirty="0"/>
              <a:t>in control.</a:t>
            </a:r>
          </a:p>
        </p:txBody>
      </p:sp>
    </p:spTree>
    <p:extLst>
      <p:ext uri="{BB962C8B-B14F-4D97-AF65-F5344CB8AC3E}">
        <p14:creationId xmlns:p14="http://schemas.microsoft.com/office/powerpoint/2010/main" val="8435733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Analyzing the Risk and Protective Factors that influence the use, abuse and addiction of drugs</a:t>
            </a:r>
            <a:endParaRPr lang="en-US" sz="3200" dirty="0"/>
          </a:p>
        </p:txBody>
      </p:sp>
      <p:sp>
        <p:nvSpPr>
          <p:cNvPr id="4" name="Text Placeholder 3"/>
          <p:cNvSpPr>
            <a:spLocks noGrp="1"/>
          </p:cNvSpPr>
          <p:nvPr>
            <p:ph type="body" idx="1"/>
          </p:nvPr>
        </p:nvSpPr>
        <p:spPr/>
        <p:txBody>
          <a:bodyPr/>
          <a:lstStyle/>
          <a:p>
            <a:r>
              <a:rPr lang="en-US" dirty="0" smtClean="0"/>
              <a:t>Risk Factors</a:t>
            </a:r>
            <a:endParaRPr lang="en-US" dirty="0"/>
          </a:p>
        </p:txBody>
      </p:sp>
      <p:sp>
        <p:nvSpPr>
          <p:cNvPr id="5" name="Content Placeholder 4"/>
          <p:cNvSpPr>
            <a:spLocks noGrp="1"/>
          </p:cNvSpPr>
          <p:nvPr>
            <p:ph sz="half" idx="2"/>
          </p:nvPr>
        </p:nvSpPr>
        <p:spPr/>
        <p:txBody>
          <a:bodyPr>
            <a:normAutofit fontScale="92500" lnSpcReduction="10000"/>
          </a:bodyPr>
          <a:lstStyle/>
          <a:p>
            <a:r>
              <a:rPr lang="en-US" dirty="0"/>
              <a:t>Early </a:t>
            </a:r>
            <a:r>
              <a:rPr lang="en-US" dirty="0">
                <a:solidFill>
                  <a:srgbClr val="FF0000"/>
                </a:solidFill>
              </a:rPr>
              <a:t>aggressive</a:t>
            </a:r>
            <a:r>
              <a:rPr lang="en-US" dirty="0"/>
              <a:t> </a:t>
            </a:r>
            <a:r>
              <a:rPr lang="en-US" dirty="0" smtClean="0"/>
              <a:t>behavior</a:t>
            </a:r>
          </a:p>
          <a:p>
            <a:r>
              <a:rPr lang="en-US" dirty="0">
                <a:solidFill>
                  <a:srgbClr val="FF0000"/>
                </a:solidFill>
              </a:rPr>
              <a:t>L</a:t>
            </a:r>
            <a:r>
              <a:rPr lang="en-US" dirty="0" smtClean="0">
                <a:solidFill>
                  <a:srgbClr val="FF0000"/>
                </a:solidFill>
              </a:rPr>
              <a:t>ack</a:t>
            </a:r>
            <a:r>
              <a:rPr lang="en-US" dirty="0" smtClean="0"/>
              <a:t> </a:t>
            </a:r>
            <a:r>
              <a:rPr lang="en-US" dirty="0"/>
              <a:t>of parental </a:t>
            </a:r>
            <a:r>
              <a:rPr lang="en-US" dirty="0" smtClean="0"/>
              <a:t>supervision</a:t>
            </a:r>
          </a:p>
          <a:p>
            <a:r>
              <a:rPr lang="en-US" dirty="0"/>
              <a:t>A</a:t>
            </a:r>
            <a:r>
              <a:rPr lang="en-US" dirty="0" smtClean="0"/>
              <a:t>cademic </a:t>
            </a:r>
            <a:r>
              <a:rPr lang="en-US" dirty="0" smtClean="0">
                <a:solidFill>
                  <a:srgbClr val="FF0000"/>
                </a:solidFill>
              </a:rPr>
              <a:t>problems</a:t>
            </a:r>
          </a:p>
          <a:p>
            <a:r>
              <a:rPr lang="en-US" dirty="0"/>
              <a:t>U</a:t>
            </a:r>
            <a:r>
              <a:rPr lang="en-US" dirty="0" smtClean="0"/>
              <a:t>ndiagnosed </a:t>
            </a:r>
            <a:r>
              <a:rPr lang="en-US" dirty="0">
                <a:solidFill>
                  <a:srgbClr val="FF0000"/>
                </a:solidFill>
              </a:rPr>
              <a:t>mental </a:t>
            </a:r>
            <a:r>
              <a:rPr lang="en-US" dirty="0"/>
              <a:t>health </a:t>
            </a:r>
            <a:r>
              <a:rPr lang="en-US" dirty="0" smtClean="0"/>
              <a:t>problems</a:t>
            </a:r>
          </a:p>
          <a:p>
            <a:r>
              <a:rPr lang="en-US" dirty="0">
                <a:solidFill>
                  <a:srgbClr val="FF0000"/>
                </a:solidFill>
              </a:rPr>
              <a:t>P</a:t>
            </a:r>
            <a:r>
              <a:rPr lang="en-US" dirty="0" smtClean="0">
                <a:solidFill>
                  <a:srgbClr val="FF0000"/>
                </a:solidFill>
              </a:rPr>
              <a:t>eer</a:t>
            </a:r>
            <a:r>
              <a:rPr lang="en-US" dirty="0" smtClean="0"/>
              <a:t> </a:t>
            </a:r>
            <a:r>
              <a:rPr lang="en-US" dirty="0"/>
              <a:t>substance </a:t>
            </a:r>
            <a:r>
              <a:rPr lang="en-US" dirty="0" smtClean="0"/>
              <a:t>use </a:t>
            </a:r>
          </a:p>
          <a:p>
            <a:r>
              <a:rPr lang="en-US" dirty="0"/>
              <a:t>D</a:t>
            </a:r>
            <a:r>
              <a:rPr lang="en-US" dirty="0" smtClean="0"/>
              <a:t>rug </a:t>
            </a:r>
            <a:r>
              <a:rPr lang="en-US" dirty="0" smtClean="0">
                <a:solidFill>
                  <a:srgbClr val="FF0000"/>
                </a:solidFill>
              </a:rPr>
              <a:t>availability</a:t>
            </a:r>
          </a:p>
          <a:p>
            <a:r>
              <a:rPr lang="en-US" dirty="0">
                <a:solidFill>
                  <a:srgbClr val="FF0000"/>
                </a:solidFill>
              </a:rPr>
              <a:t>P</a:t>
            </a:r>
            <a:r>
              <a:rPr lang="en-US" dirty="0" smtClean="0">
                <a:solidFill>
                  <a:srgbClr val="FF0000"/>
                </a:solidFill>
              </a:rPr>
              <a:t>overty</a:t>
            </a:r>
          </a:p>
          <a:p>
            <a:r>
              <a:rPr lang="en-US" dirty="0">
                <a:solidFill>
                  <a:srgbClr val="FF0000"/>
                </a:solidFill>
              </a:rPr>
              <a:t>P</a:t>
            </a:r>
            <a:r>
              <a:rPr lang="en-US" dirty="0" smtClean="0">
                <a:solidFill>
                  <a:srgbClr val="FF0000"/>
                </a:solidFill>
              </a:rPr>
              <a:t>eer</a:t>
            </a:r>
            <a:r>
              <a:rPr lang="en-US" dirty="0" smtClean="0"/>
              <a:t> rejection</a:t>
            </a:r>
          </a:p>
          <a:p>
            <a:r>
              <a:rPr lang="en-US" dirty="0"/>
              <a:t>C</a:t>
            </a:r>
            <a:r>
              <a:rPr lang="en-US" dirty="0" smtClean="0"/>
              <a:t>hild </a:t>
            </a:r>
            <a:r>
              <a:rPr lang="en-US" dirty="0"/>
              <a:t>abuse </a:t>
            </a:r>
            <a:r>
              <a:rPr lang="en-US" dirty="0" smtClean="0"/>
              <a:t>or </a:t>
            </a:r>
            <a:r>
              <a:rPr lang="en-US" dirty="0" smtClean="0">
                <a:solidFill>
                  <a:srgbClr val="FF0000"/>
                </a:solidFill>
              </a:rPr>
              <a:t>neglect</a:t>
            </a:r>
            <a:endParaRPr lang="en-US" dirty="0">
              <a:solidFill>
                <a:srgbClr val="FF0000"/>
              </a:solidFill>
            </a:endParaRPr>
          </a:p>
        </p:txBody>
      </p:sp>
      <p:sp>
        <p:nvSpPr>
          <p:cNvPr id="6" name="Text Placeholder 5"/>
          <p:cNvSpPr>
            <a:spLocks noGrp="1"/>
          </p:cNvSpPr>
          <p:nvPr>
            <p:ph type="body" sz="quarter" idx="3"/>
          </p:nvPr>
        </p:nvSpPr>
        <p:spPr/>
        <p:txBody>
          <a:bodyPr/>
          <a:lstStyle/>
          <a:p>
            <a:r>
              <a:rPr lang="en-US" dirty="0" smtClean="0"/>
              <a:t>Protective Factors</a:t>
            </a:r>
            <a:endParaRPr lang="en-US" dirty="0"/>
          </a:p>
        </p:txBody>
      </p:sp>
      <p:sp>
        <p:nvSpPr>
          <p:cNvPr id="7" name="Content Placeholder 6"/>
          <p:cNvSpPr>
            <a:spLocks noGrp="1"/>
          </p:cNvSpPr>
          <p:nvPr>
            <p:ph sz="quarter" idx="4"/>
          </p:nvPr>
        </p:nvSpPr>
        <p:spPr/>
        <p:txBody>
          <a:bodyPr>
            <a:normAutofit fontScale="70000" lnSpcReduction="20000"/>
          </a:bodyPr>
          <a:lstStyle/>
          <a:p>
            <a:r>
              <a:rPr lang="en-US" sz="2600" dirty="0"/>
              <a:t>Positive </a:t>
            </a:r>
            <a:r>
              <a:rPr lang="en-US" sz="2600" dirty="0">
                <a:solidFill>
                  <a:srgbClr val="FF0000"/>
                </a:solidFill>
              </a:rPr>
              <a:t>physical</a:t>
            </a:r>
            <a:r>
              <a:rPr lang="en-US" sz="2600" dirty="0"/>
              <a:t> development</a:t>
            </a:r>
          </a:p>
          <a:p>
            <a:r>
              <a:rPr lang="en-US" sz="2600" dirty="0" smtClean="0">
                <a:solidFill>
                  <a:srgbClr val="FF0000"/>
                </a:solidFill>
              </a:rPr>
              <a:t>High</a:t>
            </a:r>
            <a:r>
              <a:rPr lang="en-US" sz="2600" dirty="0" smtClean="0"/>
              <a:t> </a:t>
            </a:r>
            <a:r>
              <a:rPr lang="en-US" sz="2600" dirty="0"/>
              <a:t>self-esteem</a:t>
            </a:r>
          </a:p>
          <a:p>
            <a:r>
              <a:rPr lang="en-US" sz="2600" dirty="0"/>
              <a:t>Good </a:t>
            </a:r>
            <a:r>
              <a:rPr lang="en-US" sz="2600" dirty="0">
                <a:solidFill>
                  <a:srgbClr val="FF0000"/>
                </a:solidFill>
              </a:rPr>
              <a:t>coping</a:t>
            </a:r>
            <a:r>
              <a:rPr lang="en-US" sz="2600" dirty="0"/>
              <a:t> skills and problem-solving skills</a:t>
            </a:r>
          </a:p>
          <a:p>
            <a:r>
              <a:rPr lang="en-US" sz="2600" dirty="0"/>
              <a:t>Engagement and connections in </a:t>
            </a:r>
            <a:r>
              <a:rPr lang="en-US" sz="2600" dirty="0">
                <a:solidFill>
                  <a:srgbClr val="FF0000"/>
                </a:solidFill>
              </a:rPr>
              <a:t>two</a:t>
            </a:r>
            <a:r>
              <a:rPr lang="en-US" sz="2600" dirty="0"/>
              <a:t> or more of the following contexts: at school, with peers, in athletics, employment, religion, </a:t>
            </a:r>
            <a:r>
              <a:rPr lang="en-US" sz="2600" dirty="0" smtClean="0"/>
              <a:t>culture</a:t>
            </a:r>
          </a:p>
          <a:p>
            <a:r>
              <a:rPr lang="en-US" sz="2600" dirty="0"/>
              <a:t>Family provides structure, limits, </a:t>
            </a:r>
            <a:r>
              <a:rPr lang="en-US" sz="2600" dirty="0">
                <a:solidFill>
                  <a:srgbClr val="FF0000"/>
                </a:solidFill>
              </a:rPr>
              <a:t>rules</a:t>
            </a:r>
            <a:r>
              <a:rPr lang="en-US" sz="2600" dirty="0"/>
              <a:t>, monitoring, and predictability</a:t>
            </a:r>
          </a:p>
          <a:p>
            <a:r>
              <a:rPr lang="en-US" sz="2600" dirty="0">
                <a:solidFill>
                  <a:srgbClr val="FF0000"/>
                </a:solidFill>
              </a:rPr>
              <a:t>Supportive</a:t>
            </a:r>
            <a:r>
              <a:rPr lang="en-US" sz="2600" dirty="0"/>
              <a:t> relationships with family members</a:t>
            </a:r>
          </a:p>
          <a:p>
            <a:r>
              <a:rPr lang="en-US" sz="2600" dirty="0"/>
              <a:t>Clear expectations for behavior and </a:t>
            </a:r>
            <a:r>
              <a:rPr lang="en-US" sz="2600" dirty="0">
                <a:solidFill>
                  <a:srgbClr val="FF0000"/>
                </a:solidFill>
              </a:rPr>
              <a:t>values</a:t>
            </a:r>
            <a:r>
              <a:rPr lang="en-US" dirty="0"/>
              <a:t>	</a:t>
            </a:r>
          </a:p>
        </p:txBody>
      </p:sp>
    </p:spTree>
    <p:extLst>
      <p:ext uri="{BB962C8B-B14F-4D97-AF65-F5344CB8AC3E}">
        <p14:creationId xmlns:p14="http://schemas.microsoft.com/office/powerpoint/2010/main" val="23774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dissolv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dissolv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Effect transition="in" filter="dissolve">
                                      <p:cBhvr>
                                        <p:cTn id="52" dur="500"/>
                                        <p:tgtEl>
                                          <p:spTgt spid="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7">
                                            <p:txEl>
                                              <p:pRg st="1" end="1"/>
                                            </p:txEl>
                                          </p:spTgt>
                                        </p:tgtEl>
                                        <p:attrNameLst>
                                          <p:attrName>style.visibility</p:attrName>
                                        </p:attrNameLst>
                                      </p:cBhvr>
                                      <p:to>
                                        <p:strVal val="visible"/>
                                      </p:to>
                                    </p:set>
                                    <p:animEffect transition="in" filter="dissolve">
                                      <p:cBhvr>
                                        <p:cTn id="57" dur="500"/>
                                        <p:tgtEl>
                                          <p:spTgt spid="7">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7">
                                            <p:txEl>
                                              <p:pRg st="2" end="2"/>
                                            </p:txEl>
                                          </p:spTgt>
                                        </p:tgtEl>
                                        <p:attrNameLst>
                                          <p:attrName>style.visibility</p:attrName>
                                        </p:attrNameLst>
                                      </p:cBhvr>
                                      <p:to>
                                        <p:strVal val="visible"/>
                                      </p:to>
                                    </p:set>
                                    <p:animEffect transition="in" filter="dissolve">
                                      <p:cBhvr>
                                        <p:cTn id="62" dur="500"/>
                                        <p:tgtEl>
                                          <p:spTgt spid="7">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7">
                                            <p:txEl>
                                              <p:pRg st="3" end="3"/>
                                            </p:txEl>
                                          </p:spTgt>
                                        </p:tgtEl>
                                        <p:attrNameLst>
                                          <p:attrName>style.visibility</p:attrName>
                                        </p:attrNameLst>
                                      </p:cBhvr>
                                      <p:to>
                                        <p:strVal val="visible"/>
                                      </p:to>
                                    </p:set>
                                    <p:animEffect transition="in" filter="dissolve">
                                      <p:cBhvr>
                                        <p:cTn id="67" dur="500"/>
                                        <p:tgtEl>
                                          <p:spTgt spid="7">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7">
                                            <p:txEl>
                                              <p:pRg st="4" end="4"/>
                                            </p:txEl>
                                          </p:spTgt>
                                        </p:tgtEl>
                                        <p:attrNameLst>
                                          <p:attrName>style.visibility</p:attrName>
                                        </p:attrNameLst>
                                      </p:cBhvr>
                                      <p:to>
                                        <p:strVal val="visible"/>
                                      </p:to>
                                    </p:set>
                                    <p:animEffect transition="in" filter="dissolve">
                                      <p:cBhvr>
                                        <p:cTn id="72" dur="500"/>
                                        <p:tgtEl>
                                          <p:spTgt spid="7">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7">
                                            <p:txEl>
                                              <p:pRg st="5" end="5"/>
                                            </p:txEl>
                                          </p:spTgt>
                                        </p:tgtEl>
                                        <p:attrNameLst>
                                          <p:attrName>style.visibility</p:attrName>
                                        </p:attrNameLst>
                                      </p:cBhvr>
                                      <p:to>
                                        <p:strVal val="visible"/>
                                      </p:to>
                                    </p:set>
                                    <p:animEffect transition="in" filter="dissolve">
                                      <p:cBhvr>
                                        <p:cTn id="77" dur="500"/>
                                        <p:tgtEl>
                                          <p:spTgt spid="7">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7">
                                            <p:txEl>
                                              <p:pRg st="6" end="6"/>
                                            </p:txEl>
                                          </p:spTgt>
                                        </p:tgtEl>
                                        <p:attrNameLst>
                                          <p:attrName>style.visibility</p:attrName>
                                        </p:attrNameLst>
                                      </p:cBhvr>
                                      <p:to>
                                        <p:strVal val="visible"/>
                                      </p:to>
                                    </p:set>
                                    <p:animEffect transition="in" filter="dissolve">
                                      <p:cBhvr>
                                        <p:cTn id="8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971550"/>
            <a:ext cx="5334000" cy="5334000"/>
          </a:xfrm>
        </p:spPr>
      </p:pic>
    </p:spTree>
    <p:extLst>
      <p:ext uri="{BB962C8B-B14F-4D97-AF65-F5344CB8AC3E}">
        <p14:creationId xmlns:p14="http://schemas.microsoft.com/office/powerpoint/2010/main" val="416511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Stages of Addiction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4</a:t>
            </a:r>
            <a:r>
              <a:rPr lang="en-US" sz="3200" dirty="0"/>
              <a:t>) Addict – must take drug to survive; no choice must use; relates to drugs, not people; will use any time; obnoxious, intimidating; drugs are their </a:t>
            </a:r>
            <a:r>
              <a:rPr lang="en-US" sz="3200" dirty="0" smtClean="0"/>
              <a:t>life</a:t>
            </a:r>
          </a:p>
          <a:p>
            <a:pPr marL="0" indent="0">
              <a:buNone/>
            </a:pPr>
            <a:endParaRPr lang="en-US" sz="3200" dirty="0"/>
          </a:p>
          <a:p>
            <a:pPr marL="45720" lvl="0" indent="0">
              <a:spcBef>
                <a:spcPts val="700"/>
              </a:spcBef>
              <a:buClr>
                <a:srgbClr val="9CB084"/>
              </a:buClr>
              <a:buSzPct val="60000"/>
              <a:buNone/>
            </a:pPr>
            <a:r>
              <a:rPr lang="en-US" sz="2900" dirty="0">
                <a:solidFill>
                  <a:prstClr val="black"/>
                </a:solidFill>
                <a:latin typeface="Tw Cen MT"/>
              </a:rPr>
              <a:t>Teens – these steps can happen in as little as 6-18 months due to the still-developing nature of the teen bodies</a:t>
            </a:r>
          </a:p>
          <a:p>
            <a:pPr marL="0" indent="0">
              <a:buNone/>
            </a:pPr>
            <a:endParaRPr lang="en-US" sz="3200" dirty="0"/>
          </a:p>
        </p:txBody>
      </p:sp>
    </p:spTree>
    <p:extLst>
      <p:ext uri="{BB962C8B-B14F-4D97-AF65-F5344CB8AC3E}">
        <p14:creationId xmlns:p14="http://schemas.microsoft.com/office/powerpoint/2010/main" val="189952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Downhill Slide Activity</a:t>
            </a:r>
            <a:endParaRPr lang="en-US" dirty="0"/>
          </a:p>
        </p:txBody>
      </p:sp>
      <p:sp>
        <p:nvSpPr>
          <p:cNvPr id="5" name="Content Placeholder 4"/>
          <p:cNvSpPr>
            <a:spLocks noGrp="1"/>
          </p:cNvSpPr>
          <p:nvPr>
            <p:ph idx="1"/>
          </p:nvPr>
        </p:nvSpPr>
        <p:spPr/>
        <p:txBody>
          <a:bodyPr/>
          <a:lstStyle/>
          <a:p>
            <a:r>
              <a:rPr lang="en-US" dirty="0" smtClean="0"/>
              <a:t>3 </a:t>
            </a:r>
            <a:r>
              <a:rPr lang="en-US" dirty="0"/>
              <a:t>pieces </a:t>
            </a:r>
            <a:r>
              <a:rPr lang="en-US" dirty="0" smtClean="0"/>
              <a:t>PURPLE </a:t>
            </a:r>
            <a:r>
              <a:rPr lang="en-US" dirty="0"/>
              <a:t>paper – write names of 3 people that you like a lot  </a:t>
            </a:r>
            <a:endParaRPr lang="en-US" dirty="0" smtClean="0"/>
          </a:p>
          <a:p>
            <a:r>
              <a:rPr lang="en-US" dirty="0" smtClean="0"/>
              <a:t>3 </a:t>
            </a:r>
            <a:r>
              <a:rPr lang="en-US" dirty="0"/>
              <a:t>pieces </a:t>
            </a:r>
            <a:r>
              <a:rPr lang="en-US" dirty="0" smtClean="0"/>
              <a:t>PINK </a:t>
            </a:r>
            <a:r>
              <a:rPr lang="en-US" dirty="0"/>
              <a:t>paper – write 3 things or possessions you regard as special  </a:t>
            </a:r>
            <a:endParaRPr lang="en-US" dirty="0" smtClean="0"/>
          </a:p>
          <a:p>
            <a:r>
              <a:rPr lang="en-US" dirty="0" smtClean="0"/>
              <a:t>3 </a:t>
            </a:r>
            <a:r>
              <a:rPr lang="en-US" dirty="0"/>
              <a:t>pieces YELLOW paper – write 3 activities you enjoy participating in  </a:t>
            </a:r>
            <a:endParaRPr lang="en-US" dirty="0" smtClean="0"/>
          </a:p>
          <a:p>
            <a:r>
              <a:rPr lang="en-US" dirty="0" smtClean="0"/>
              <a:t>3 </a:t>
            </a:r>
            <a:r>
              <a:rPr lang="en-US" dirty="0"/>
              <a:t>pieces </a:t>
            </a:r>
            <a:r>
              <a:rPr lang="en-US" dirty="0" smtClean="0"/>
              <a:t>BLUE paper </a:t>
            </a:r>
            <a:r>
              <a:rPr lang="en-US" dirty="0"/>
              <a:t>– write 3 personal attributes, abilities, talents, or characteristics you possess </a:t>
            </a:r>
          </a:p>
        </p:txBody>
      </p:sp>
    </p:spTree>
    <p:extLst>
      <p:ext uri="{BB962C8B-B14F-4D97-AF65-F5344CB8AC3E}">
        <p14:creationId xmlns:p14="http://schemas.microsoft.com/office/powerpoint/2010/main" val="220471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Describe your new self to your group members.</a:t>
            </a:r>
          </a:p>
          <a:p>
            <a:pPr marL="457200" indent="-457200">
              <a:buFont typeface="+mj-lt"/>
              <a:buAutoNum type="arabicPeriod"/>
            </a:pPr>
            <a:r>
              <a:rPr lang="en-US" dirty="0" smtClean="0"/>
              <a:t>From which of the four categories was it most difficult to choose which square to tear up? Why?</a:t>
            </a:r>
          </a:p>
          <a:p>
            <a:pPr marL="457200" indent="-457200">
              <a:buFont typeface="+mj-lt"/>
              <a:buAutoNum type="arabicPeriod"/>
            </a:pPr>
            <a:r>
              <a:rPr lang="en-US" dirty="0" smtClean="0"/>
              <a:t>How did the shortening of time you had to choose which card to tear up impact your decision?</a:t>
            </a:r>
          </a:p>
          <a:p>
            <a:pPr marL="457200" indent="-457200">
              <a:buFont typeface="+mj-lt"/>
              <a:buAutoNum type="arabicPeriod"/>
            </a:pPr>
            <a:r>
              <a:rPr lang="en-US" dirty="0" smtClean="0"/>
              <a:t>How does this activity show the loss of control an addicted person experiences? How does it show the consequences?</a:t>
            </a:r>
          </a:p>
          <a:p>
            <a:pPr marL="457200" indent="-457200">
              <a:buFont typeface="+mj-lt"/>
              <a:buAutoNum type="arabicPeriod"/>
            </a:pPr>
            <a:r>
              <a:rPr lang="en-US" dirty="0" smtClean="0"/>
              <a:t>If we know someone who is becoming or is already addicted, how can we best help them?</a:t>
            </a:r>
            <a:endParaRPr lang="en-US" dirty="0"/>
          </a:p>
        </p:txBody>
      </p:sp>
    </p:spTree>
    <p:extLst>
      <p:ext uri="{BB962C8B-B14F-4D97-AF65-F5344CB8AC3E}">
        <p14:creationId xmlns:p14="http://schemas.microsoft.com/office/powerpoint/2010/main" val="61883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143000"/>
          </a:xfrm>
        </p:spPr>
        <p:txBody>
          <a:bodyPr>
            <a:normAutofit fontScale="90000"/>
          </a:bodyPr>
          <a:lstStyle/>
          <a:p>
            <a:pPr algn="ctr"/>
            <a:r>
              <a:rPr lang="en-US" dirty="0" smtClean="0"/>
              <a:t>Group/Partner Discussion: </a:t>
            </a:r>
            <a:br>
              <a:rPr lang="en-US" dirty="0" smtClean="0"/>
            </a:br>
            <a:r>
              <a:rPr lang="en-US" dirty="0" smtClean="0"/>
              <a:t>Questions to answer</a:t>
            </a:r>
            <a:br>
              <a:rPr lang="en-US" dirty="0" smtClean="0"/>
            </a:br>
            <a:endParaRPr lang="en-US" sz="2000" dirty="0"/>
          </a:p>
        </p:txBody>
      </p:sp>
      <p:sp>
        <p:nvSpPr>
          <p:cNvPr id="5" name="Content Placeholder 4"/>
          <p:cNvSpPr>
            <a:spLocks noGrp="1"/>
          </p:cNvSpPr>
          <p:nvPr>
            <p:ph idx="1"/>
          </p:nvPr>
        </p:nvSpPr>
        <p:spPr/>
        <p:txBody>
          <a:bodyPr>
            <a:normAutofit/>
          </a:bodyPr>
          <a:lstStyle/>
          <a:p>
            <a:pPr marL="457200" indent="-457200">
              <a:buFont typeface="+mj-lt"/>
              <a:buAutoNum type="arabicPeriod"/>
            </a:pPr>
            <a:r>
              <a:rPr lang="en-US" dirty="0" smtClean="0"/>
              <a:t>What are the different types of drugs being used by young people today?</a:t>
            </a:r>
          </a:p>
          <a:p>
            <a:pPr marL="457200" indent="-457200">
              <a:buFont typeface="+mj-lt"/>
              <a:buAutoNum type="arabicPeriod"/>
            </a:pPr>
            <a:r>
              <a:rPr lang="en-US" dirty="0" smtClean="0"/>
              <a:t>Why do you think young people start using drugs? </a:t>
            </a:r>
          </a:p>
          <a:p>
            <a:pPr marL="457200" indent="-457200">
              <a:buFont typeface="+mj-lt"/>
              <a:buAutoNum type="arabicPeriod"/>
            </a:pPr>
            <a:r>
              <a:rPr lang="en-US" dirty="0" smtClean="0"/>
              <a:t>Where do you think young people get drugs?</a:t>
            </a:r>
          </a:p>
          <a:p>
            <a:pPr marL="457200" indent="-457200">
              <a:buFont typeface="+mj-lt"/>
              <a:buAutoNum type="arabicPeriod"/>
            </a:pPr>
            <a:r>
              <a:rPr lang="en-US" dirty="0" smtClean="0"/>
              <a:t>What do young people generally think of people who use drugs?</a:t>
            </a:r>
          </a:p>
          <a:p>
            <a:pPr marL="457200" indent="-457200">
              <a:buFont typeface="+mj-lt"/>
              <a:buAutoNum type="arabicPeriod"/>
            </a:pPr>
            <a:r>
              <a:rPr lang="en-US" dirty="0" smtClean="0"/>
              <a:t>What can drugs do to you:</a:t>
            </a:r>
          </a:p>
          <a:p>
            <a:pPr lvl="1"/>
            <a:r>
              <a:rPr lang="en-US" dirty="0" smtClean="0"/>
              <a:t> </a:t>
            </a:r>
            <a:r>
              <a:rPr lang="en-US" dirty="0"/>
              <a:t>P</a:t>
            </a:r>
            <a:r>
              <a:rPr lang="en-US" dirty="0" smtClean="0"/>
              <a:t>hysically?</a:t>
            </a:r>
          </a:p>
          <a:p>
            <a:pPr lvl="1"/>
            <a:r>
              <a:rPr lang="en-US" dirty="0" smtClean="0"/>
              <a:t>Mentally/emotionally?</a:t>
            </a:r>
          </a:p>
          <a:p>
            <a:pPr lvl="1"/>
            <a:r>
              <a:rPr lang="en-US" dirty="0" smtClean="0"/>
              <a:t>Socially?</a:t>
            </a:r>
          </a:p>
          <a:p>
            <a:pPr lvl="1"/>
            <a:r>
              <a:rPr lang="en-US" dirty="0" smtClean="0"/>
              <a:t>Economically?</a:t>
            </a:r>
            <a:endParaRPr lang="en-US" dirty="0"/>
          </a:p>
        </p:txBody>
      </p:sp>
    </p:spTree>
    <p:extLst>
      <p:ext uri="{BB962C8B-B14F-4D97-AF65-F5344CB8AC3E}">
        <p14:creationId xmlns:p14="http://schemas.microsoft.com/office/powerpoint/2010/main" val="173039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 calcmode="lin" valueType="num">
                                      <p:cBhvr additive="base">
                                        <p:cTn id="4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Discussion on Group Answers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40004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Objective</a:t>
            </a:r>
            <a:endParaRPr lang="en-US" dirty="0"/>
          </a:p>
        </p:txBody>
      </p:sp>
      <p:sp>
        <p:nvSpPr>
          <p:cNvPr id="3" name="Subtitle 2"/>
          <p:cNvSpPr>
            <a:spLocks noGrp="1"/>
          </p:cNvSpPr>
          <p:nvPr>
            <p:ph type="subTitle" idx="1"/>
          </p:nvPr>
        </p:nvSpPr>
        <p:spPr/>
        <p:txBody>
          <a:bodyPr/>
          <a:lstStyle/>
          <a:p>
            <a:r>
              <a:rPr lang="en-US" dirty="0" smtClean="0"/>
              <a:t>Students will know the difference between drug abuse and addiction and be familiar with risk and protective factors  of drug abuse and addiction</a:t>
            </a:r>
            <a:endParaRPr lang="en-US" dirty="0"/>
          </a:p>
        </p:txBody>
      </p:sp>
    </p:spTree>
    <p:extLst>
      <p:ext uri="{BB962C8B-B14F-4D97-AF65-F5344CB8AC3E}">
        <p14:creationId xmlns:p14="http://schemas.microsoft.com/office/powerpoint/2010/main" val="3726971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41438</TotalTime>
  <Words>1955</Words>
  <Application>Microsoft Office PowerPoint</Application>
  <PresentationFormat>On-screen Show (4:3)</PresentationFormat>
  <Paragraphs>214</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4 Stages of Addiction</vt:lpstr>
      <vt:lpstr>4 Stages of Addiction</vt:lpstr>
      <vt:lpstr>4 Stages of Addiction</vt:lpstr>
      <vt:lpstr>4 Stages of Addiction</vt:lpstr>
      <vt:lpstr>Downhill Slide Activity</vt:lpstr>
      <vt:lpstr>Debrief</vt:lpstr>
      <vt:lpstr>Group/Partner Discussion:  Questions to answer </vt:lpstr>
      <vt:lpstr>Class Discussion on Group Answers</vt:lpstr>
      <vt:lpstr>Objective</vt:lpstr>
      <vt:lpstr>The Role of medicines</vt:lpstr>
      <vt:lpstr>Vocabulary</vt:lpstr>
      <vt:lpstr>Medicines enter the body in a variety of ways</vt:lpstr>
      <vt:lpstr>Quick Review Continued</vt:lpstr>
      <vt:lpstr>Tolerance vs Withdrawal</vt:lpstr>
      <vt:lpstr>Article: Understanding Drug Abuse and Addiction</vt:lpstr>
      <vt:lpstr>“Understanding Drug abuse and Addiction” article</vt:lpstr>
      <vt:lpstr>Neurons</vt:lpstr>
      <vt:lpstr>Neurotransmitters</vt:lpstr>
      <vt:lpstr>Drug addiction</vt:lpstr>
      <vt:lpstr>Facts about drug use, abuse and addiction</vt:lpstr>
      <vt:lpstr>Facts continued</vt:lpstr>
      <vt:lpstr>Drug abuse versus Addiction</vt:lpstr>
      <vt:lpstr>PowerPoint Presentation</vt:lpstr>
      <vt:lpstr>Activity</vt:lpstr>
      <vt:lpstr>PowerPoint Presentation</vt:lpstr>
      <vt:lpstr>Write down the items you remember</vt:lpstr>
      <vt:lpstr>Write down the items you remember</vt:lpstr>
      <vt:lpstr>Repetition activity and worksheet</vt:lpstr>
      <vt:lpstr>Your Brain At a Glance</vt:lpstr>
      <vt:lpstr>Analyzing the Risk and Protective Factors that influence the use, abuse and addiction of drugs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medicines</dc:title>
  <dc:creator>Kari Gonsalves</dc:creator>
  <cp:lastModifiedBy>Kari Gonsalves</cp:lastModifiedBy>
  <cp:revision>96</cp:revision>
  <cp:lastPrinted>2015-11-24T20:04:17Z</cp:lastPrinted>
  <dcterms:created xsi:type="dcterms:W3CDTF">2013-11-08T16:25:29Z</dcterms:created>
  <dcterms:modified xsi:type="dcterms:W3CDTF">2016-04-25T13:53:41Z</dcterms:modified>
</cp:coreProperties>
</file>